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272" r:id="rId3"/>
    <p:sldId id="273" r:id="rId4"/>
    <p:sldId id="257" r:id="rId5"/>
    <p:sldId id="258" r:id="rId6"/>
    <p:sldId id="266" r:id="rId7"/>
    <p:sldId id="267" r:id="rId8"/>
    <p:sldId id="259" r:id="rId9"/>
    <p:sldId id="268" r:id="rId10"/>
    <p:sldId id="269" r:id="rId11"/>
    <p:sldId id="270" r:id="rId12"/>
    <p:sldId id="274" r:id="rId13"/>
    <p:sldId id="260" r:id="rId14"/>
    <p:sldId id="275" r:id="rId15"/>
    <p:sldId id="262" r:id="rId16"/>
    <p:sldId id="271" r:id="rId17"/>
    <p:sldId id="263" r:id="rId18"/>
    <p:sldId id="276" r:id="rId19"/>
    <p:sldId id="264" r:id="rId20"/>
    <p:sldId id="265" r:id="rId21"/>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57687" autoAdjust="0"/>
  </p:normalViewPr>
  <p:slideViewPr>
    <p:cSldViewPr snapToGrid="0">
      <p:cViewPr varScale="1">
        <p:scale>
          <a:sx n="39" d="100"/>
          <a:sy n="39" d="100"/>
        </p:scale>
        <p:origin x="1720" y="40"/>
      </p:cViewPr>
      <p:guideLst/>
    </p:cSldViewPr>
  </p:slideViewPr>
  <p:outlineViewPr>
    <p:cViewPr>
      <p:scale>
        <a:sx n="33" d="100"/>
        <a:sy n="33" d="100"/>
      </p:scale>
      <p:origin x="0" y="-26352"/>
    </p:cViewPr>
  </p:outlineViewPr>
  <p:notesTextViewPr>
    <p:cViewPr>
      <p:scale>
        <a:sx n="100" d="100"/>
        <a:sy n="100" d="100"/>
      </p:scale>
      <p:origin x="0" y="0"/>
    </p:cViewPr>
  </p:notesTextViewPr>
  <p:notesViewPr>
    <p:cSldViewPr snapToGrid="0">
      <p:cViewPr varScale="1">
        <p:scale>
          <a:sx n="47" d="100"/>
          <a:sy n="47" d="100"/>
        </p:scale>
        <p:origin x="2780"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AU"/>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B41D9A46-58D2-49DA-93C3-ACD9C83E6769}" type="datetimeFigureOut">
              <a:rPr lang="en-AU" smtClean="0"/>
              <a:t>22/04/2024</a:t>
            </a:fld>
            <a:endParaRPr lang="en-AU"/>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AU"/>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AU"/>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204896CE-F060-40F4-B72A-31DD09104479}" type="slidenum">
              <a:rPr lang="en-AU" smtClean="0"/>
              <a:t>‹#›</a:t>
            </a:fld>
            <a:endParaRPr lang="en-AU"/>
          </a:p>
        </p:txBody>
      </p:sp>
    </p:spTree>
    <p:extLst>
      <p:ext uri="{BB962C8B-B14F-4D97-AF65-F5344CB8AC3E}">
        <p14:creationId xmlns:p14="http://schemas.microsoft.com/office/powerpoint/2010/main" val="177666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04896CE-F060-40F4-B72A-31DD09104479}" type="slidenum">
              <a:rPr lang="en-AU" smtClean="0"/>
              <a:t>1</a:t>
            </a:fld>
            <a:endParaRPr lang="en-AU"/>
          </a:p>
        </p:txBody>
      </p:sp>
    </p:spTree>
    <p:extLst>
      <p:ext uri="{BB962C8B-B14F-4D97-AF65-F5344CB8AC3E}">
        <p14:creationId xmlns:p14="http://schemas.microsoft.com/office/powerpoint/2010/main" val="1533041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The National Library building opened in 1968 and all the scattered departments, including the Film Division, moved in. So did I. I began work there in December.</a:t>
            </a:r>
          </a:p>
          <a:p>
            <a:r>
              <a:rPr lang="en-AU" sz="1100" dirty="0"/>
              <a:t>Some months later, as a new staff member, I had to participate in the arbitrary reduction of the nitrate collection. The storage bunker behind the Australian War Memorial was slated for demolition and the nitrate collection would eventually be evicted. Money had been found to copy about 400 reels, which could be destroyed after copying onto 16mm, removing – as was thought – the need for any future nitrate storage. Lacking any alternative, the rest would just have to go to the tip and the choice had to start now. As a new and ignorant recruit I felt extremely uneasy but in no position to argue against a policy decision already made by the Library. Film cans were passed along a human chain with a judgment made on the spot whether to keep it or throw it into the dump truck. In the end, 859 cans were put back in the bunker – much more than the expected 400. That left 1500 or so cans to go off to landfill, where they no doubt remain to this day.    </a:t>
            </a:r>
          </a:p>
          <a:p>
            <a:endParaRPr lang="en-AU" sz="1100" dirty="0"/>
          </a:p>
          <a:p>
            <a:r>
              <a:rPr lang="en-AU" sz="1100" dirty="0"/>
              <a:t>Then the unexpected intervened. A severe letter arrived from FIAF, addressed to the National Librarian Harold White. It foreshadowed the National Library’s expulsion from FIAF unless it lifted its game. There was a pause while the nitrate collection stayed put. Out of the blue, a certain Senator Doug McClelland, who somehow knew a surprising amount about archival standards, raised the situation of the collection in Parliament.  I has already been sent off to Sydney to find a new home for it. </a:t>
            </a:r>
          </a:p>
        </p:txBody>
      </p:sp>
      <p:sp>
        <p:nvSpPr>
          <p:cNvPr id="4" name="Slide Number Placeholder 3"/>
          <p:cNvSpPr>
            <a:spLocks noGrp="1"/>
          </p:cNvSpPr>
          <p:nvPr>
            <p:ph type="sldNum" sz="quarter" idx="5"/>
          </p:nvPr>
        </p:nvSpPr>
        <p:spPr/>
        <p:txBody>
          <a:bodyPr/>
          <a:lstStyle/>
          <a:p>
            <a:fld id="{204896CE-F060-40F4-B72A-31DD09104479}" type="slidenum">
              <a:rPr lang="en-AU" smtClean="0"/>
              <a:t>10</a:t>
            </a:fld>
            <a:endParaRPr lang="en-AU"/>
          </a:p>
        </p:txBody>
      </p:sp>
    </p:spTree>
    <p:extLst>
      <p:ext uri="{BB962C8B-B14F-4D97-AF65-F5344CB8AC3E}">
        <p14:creationId xmlns:p14="http://schemas.microsoft.com/office/powerpoint/2010/main" val="179830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mn-lt"/>
              </a:rPr>
              <a:t>I discovered the Government Munitions Filling Factory in the Sydney suburb of St Mary’s – contrary to rumour, St Mary’s Cathedral was not where the collection ended up!! The factory was happy to allocate an empty explosives bunker to the National Library and set up some second hand shelving in it.  Like all previous stores, this one just kept the films out of the rain. There was no climate control.  But there was room to grow,  room to install basic items like a film rewind bench, and to finally start a proper inventory of the collection. By now nitrate reels were no longer being destroyed after copying.</a:t>
            </a:r>
          </a:p>
          <a:p>
            <a:endParaRPr lang="en-AU" sz="1100" dirty="0">
              <a:latin typeface="+mn-lt"/>
            </a:endParaRPr>
          </a:p>
          <a:p>
            <a:r>
              <a:rPr lang="en-AU" sz="1100" dirty="0">
                <a:latin typeface="+mn-lt"/>
              </a:rPr>
              <a:t>In May 1970 the 859 cans were loaded onto a truck at the Australian War Memorial and sent off towards Sydney. And they failed to arrive. With a growing sense of panic we wondered whether there had been a conflagration along the way. It finally turned out that the truck had developed brake trouble and diverted to a garage for repairs. </a:t>
            </a:r>
            <a:r>
              <a:rPr lang="en-US" sz="1100" dirty="0">
                <a:latin typeface="+mn-lt"/>
                <a:ea typeface="Calibri" panose="020F0502020204030204" pitchFamily="34" charset="0"/>
                <a:cs typeface="Times New Roman" panose="02020603050405020304" pitchFamily="18" charset="0"/>
              </a:rPr>
              <a:t>The garage manager was apprised of the fact that he was housing a cargo that could potentially incinerate his entire premises. No garage ever worked faster on fixing brakes.</a:t>
            </a:r>
          </a:p>
          <a:p>
            <a:endParaRPr lang="en-US" sz="1100" dirty="0">
              <a:latin typeface="+mn-lt"/>
              <a:ea typeface="Calibri" panose="020F0502020204030204" pitchFamily="34" charset="0"/>
              <a:cs typeface="Times New Roman" panose="02020603050405020304" pitchFamily="18" charset="0"/>
            </a:endParaRPr>
          </a:p>
          <a:p>
            <a:r>
              <a:rPr lang="en-AU" sz="1100" dirty="0">
                <a:latin typeface="+mn-lt"/>
                <a:ea typeface="Calibri" panose="020F0502020204030204" pitchFamily="34" charset="0"/>
                <a:cs typeface="Times New Roman" panose="02020603050405020304" pitchFamily="18" charset="0"/>
              </a:rPr>
              <a:t>The collection expanded quickly. Among other things, the Commonwealth Film </a:t>
            </a:r>
            <a:r>
              <a:rPr lang="en-AU" sz="1100" dirty="0">
                <a:latin typeface="+mn-lt"/>
              </a:rPr>
              <a:t>Unit (later Film Australia) transferred its nitrate holdings. .Managing the collection meant regular visits to St Mary’s, of course, carrying </a:t>
            </a:r>
            <a:r>
              <a:rPr lang="en-AU" sz="1100" dirty="0" err="1">
                <a:latin typeface="+mn-lt"/>
              </a:rPr>
              <a:t>bootfuls</a:t>
            </a:r>
            <a:r>
              <a:rPr lang="en-AU" sz="1100" dirty="0">
                <a:latin typeface="+mn-lt"/>
              </a:rPr>
              <a:t> of nitrate back and forth in my car.  </a:t>
            </a:r>
          </a:p>
        </p:txBody>
      </p:sp>
      <p:sp>
        <p:nvSpPr>
          <p:cNvPr id="4" name="Slide Number Placeholder 3"/>
          <p:cNvSpPr>
            <a:spLocks noGrp="1"/>
          </p:cNvSpPr>
          <p:nvPr>
            <p:ph type="sldNum" sz="quarter" idx="5"/>
          </p:nvPr>
        </p:nvSpPr>
        <p:spPr/>
        <p:txBody>
          <a:bodyPr/>
          <a:lstStyle/>
          <a:p>
            <a:fld id="{204896CE-F060-40F4-B72A-31DD09104479}" type="slidenum">
              <a:rPr lang="en-AU" smtClean="0"/>
              <a:t>11</a:t>
            </a:fld>
            <a:endParaRPr lang="en-AU"/>
          </a:p>
        </p:txBody>
      </p:sp>
    </p:spTree>
    <p:extLst>
      <p:ext uri="{BB962C8B-B14F-4D97-AF65-F5344CB8AC3E}">
        <p14:creationId xmlns:p14="http://schemas.microsoft.com/office/powerpoint/2010/main" val="2531316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Around 1971, acting on information received, I sought out a man named Laurie Smith. He ran a clock shop called “The House of Time” in the Melbourne suburb of Richmond – a magical place where all the clocks chimed on the hour. His other passion was his nitrate film collection, which he kept where he lived, in the back rooms behind his shop. The jewels of his collection, which was arrayed in gleaming cans along several shelves, were the original negatives of the films produced by Melbourne’s Efftee Studio, during its short life from 1931 to 1934 – 8 feature films and numerous shorts. Laurie was a sick man with a bad heart, and he worried about the future of his collection. In the end, the National Library acquired it for a nominal sum. </a:t>
            </a:r>
          </a:p>
          <a:p>
            <a:endParaRPr lang="en-AU" dirty="0"/>
          </a:p>
          <a:p>
            <a:r>
              <a:rPr lang="en-AU" dirty="0"/>
              <a:t>The next time I visited Laurie he had lost the lease on his shop and was running his clock repair service from his home. He died soon after.</a:t>
            </a:r>
          </a:p>
          <a:p>
            <a:endParaRPr lang="en-AU" dirty="0"/>
          </a:p>
          <a:p>
            <a:r>
              <a:rPr lang="en-AU" dirty="0"/>
              <a:t>After the Cinesound heist, this was the other significant group of sound feature films in the nitrate era. Unlike the lost opportunities in the past to acquire the work of our major silent directors, we caught this one in time. The still is from </a:t>
            </a:r>
            <a:r>
              <a:rPr lang="en-AU" i="1" dirty="0"/>
              <a:t>His Royal Highness </a:t>
            </a:r>
            <a:r>
              <a:rPr lang="en-AU" i="0" dirty="0"/>
              <a:t>(1932), Australia’s first successful screen musical, which introduced comedian George Wallace to the screen. </a:t>
            </a:r>
            <a:r>
              <a:rPr lang="en-AU" i="1" dirty="0"/>
              <a:t> </a:t>
            </a:r>
            <a:r>
              <a:rPr lang="en-AU" dirty="0"/>
              <a:t>      </a:t>
            </a:r>
          </a:p>
        </p:txBody>
      </p:sp>
      <p:sp>
        <p:nvSpPr>
          <p:cNvPr id="4" name="Slide Number Placeholder 3"/>
          <p:cNvSpPr>
            <a:spLocks noGrp="1"/>
          </p:cNvSpPr>
          <p:nvPr>
            <p:ph type="sldNum" sz="quarter" idx="5"/>
          </p:nvPr>
        </p:nvSpPr>
        <p:spPr/>
        <p:txBody>
          <a:bodyPr/>
          <a:lstStyle/>
          <a:p>
            <a:fld id="{204896CE-F060-40F4-B72A-31DD09104479}" type="slidenum">
              <a:rPr lang="en-AU" smtClean="0"/>
              <a:t>12</a:t>
            </a:fld>
            <a:endParaRPr lang="en-AU"/>
          </a:p>
        </p:txBody>
      </p:sp>
    </p:spTree>
    <p:extLst>
      <p:ext uri="{BB962C8B-B14F-4D97-AF65-F5344CB8AC3E}">
        <p14:creationId xmlns:p14="http://schemas.microsoft.com/office/powerpoint/2010/main" val="1991074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The 1970s was a time of great cultural change, including the revival of the film industry and the beginning of sustained use of archival footage in new film and television production. Another compilation film, </a:t>
            </a:r>
            <a:r>
              <a:rPr lang="en-AU" sz="1100" i="1" dirty="0"/>
              <a:t>The Pictures the Moved, </a:t>
            </a:r>
            <a:r>
              <a:rPr lang="en-AU" sz="1100" i="0" dirty="0"/>
              <a:t>soon followed. Its writer, Joan Long, would later become chair of the NFSA’s first Advisory Committee in 1984.   </a:t>
            </a:r>
            <a:r>
              <a:rPr lang="en-AU" sz="1100" dirty="0"/>
              <a:t>The collection grew steadily. One significant acquisition was the collection of the late Harry Davidson, perhaps Melbourne’s best known film collector. His unique print of </a:t>
            </a:r>
            <a:r>
              <a:rPr lang="en-AU" sz="1100" i="1" dirty="0"/>
              <a:t>Metropolis </a:t>
            </a:r>
            <a:r>
              <a:rPr lang="en-AU" sz="1100" i="0" dirty="0"/>
              <a:t>(1927) would later be recognised as an icon in UNESCO’s “Memory of the World” program.</a:t>
            </a:r>
            <a:endParaRPr lang="en-AU" sz="1100" dirty="0"/>
          </a:p>
          <a:p>
            <a:endParaRPr lang="en-AU" sz="1100" dirty="0"/>
          </a:p>
          <a:p>
            <a:r>
              <a:rPr lang="en-AU" sz="1100" dirty="0"/>
              <a:t>It was also a time when serious questions were starting to be raised about the suitability of the National Library as the continuing custodian of the archive. The first dedicated staff unit to manage the film archive was created in 1972, followed by a separate sound archive unit in 1974. Proper quality control of nitrate copying – still done by labs in Sydney and Melbourne – was finally possible. During 1973 I made a study trip of film archives overseas so that FIAF standards could be properly applied in our work, including returning nitrate copying to the 35mm standard.</a:t>
            </a:r>
          </a:p>
          <a:p>
            <a:endParaRPr lang="en-AU" sz="1100" dirty="0"/>
          </a:p>
          <a:p>
            <a:r>
              <a:rPr lang="en-AU" sz="1100" dirty="0"/>
              <a:t>Rod Wallace, by this time, was in charge of all of the National Library’s Special Collections, including Films. He had long lobbied for the construction of a proper climate controlled nitrate vault. When he retired in 1977 its construction in the industrial suburb of Mitchell had finally been approved, and of course that vault now belongs to the NFSA. The progressive transfer of the collection into its current home was completed by 1981</a:t>
            </a:r>
          </a:p>
          <a:p>
            <a:endParaRPr lang="en-AU" dirty="0"/>
          </a:p>
        </p:txBody>
      </p:sp>
      <p:sp>
        <p:nvSpPr>
          <p:cNvPr id="4" name="Slide Number Placeholder 3"/>
          <p:cNvSpPr>
            <a:spLocks noGrp="1"/>
          </p:cNvSpPr>
          <p:nvPr>
            <p:ph type="sldNum" sz="quarter" idx="5"/>
          </p:nvPr>
        </p:nvSpPr>
        <p:spPr/>
        <p:txBody>
          <a:bodyPr/>
          <a:lstStyle/>
          <a:p>
            <a:fld id="{204896CE-F060-40F4-B72A-31DD09104479}" type="slidenum">
              <a:rPr lang="en-AU" smtClean="0"/>
              <a:t>13</a:t>
            </a:fld>
            <a:endParaRPr lang="en-AU"/>
          </a:p>
        </p:txBody>
      </p:sp>
    </p:spTree>
    <p:extLst>
      <p:ext uri="{BB962C8B-B14F-4D97-AF65-F5344CB8AC3E}">
        <p14:creationId xmlns:p14="http://schemas.microsoft.com/office/powerpoint/2010/main" val="2577181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By this stage the collection had grown beyond the 12,000 can capacity of the vault so extra expedients – the installation of refrigerated shipping containers on the site – had to be resorted to. They are still there today.</a:t>
            </a:r>
          </a:p>
        </p:txBody>
      </p:sp>
      <p:sp>
        <p:nvSpPr>
          <p:cNvPr id="4" name="Slide Number Placeholder 3"/>
          <p:cNvSpPr>
            <a:spLocks noGrp="1"/>
          </p:cNvSpPr>
          <p:nvPr>
            <p:ph type="sldNum" sz="quarter" idx="5"/>
          </p:nvPr>
        </p:nvSpPr>
        <p:spPr/>
        <p:txBody>
          <a:bodyPr/>
          <a:lstStyle/>
          <a:p>
            <a:fld id="{204896CE-F060-40F4-B72A-31DD09104479}" type="slidenum">
              <a:rPr lang="en-AU" smtClean="0"/>
              <a:t>14</a:t>
            </a:fld>
            <a:endParaRPr lang="en-AU"/>
          </a:p>
        </p:txBody>
      </p:sp>
    </p:spTree>
    <p:extLst>
      <p:ext uri="{BB962C8B-B14F-4D97-AF65-F5344CB8AC3E}">
        <p14:creationId xmlns:p14="http://schemas.microsoft.com/office/powerpoint/2010/main" val="688390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In the belief that we were running out of time to find the remaining nitrate film around Australia, we devised a search and rescue project and raised the commercial sponsorship to fund it. It turned out to have the unexpected benefit of enormously raising the public profile of our work.  It involved having a field officer, Michael Cordell, on the road, touring the backblocks and checking places like abandoned picture theatres for forgotten films, while he was supported by a team back in Canberra arranging the logistics. It was, in a way, a national treasure hunt and that’s how the media perceived it. As part of the free publicity it attracted, I provided regular updates on television’s</a:t>
            </a:r>
            <a:r>
              <a:rPr lang="en-AU" sz="1100" i="1" dirty="0"/>
              <a:t> Mike Walsh Show, </a:t>
            </a:r>
            <a:r>
              <a:rPr lang="en-AU" sz="1100" dirty="0"/>
              <a:t> a national midday chat show with a huge audience.</a:t>
            </a:r>
          </a:p>
          <a:p>
            <a:endParaRPr lang="en-AU" sz="1100" dirty="0"/>
          </a:p>
          <a:p>
            <a:r>
              <a:rPr lang="en-AU" sz="1100" dirty="0"/>
              <a:t>Altogether, over its five year duration, the Search recovered about a million feet of film. This included the lost Longford/Lyell feature </a:t>
            </a:r>
            <a:r>
              <a:rPr lang="en-AU" sz="1100" i="1" dirty="0"/>
              <a:t>The Woman Suffers </a:t>
            </a:r>
            <a:r>
              <a:rPr lang="en-AU" sz="1100" i="0" dirty="0"/>
              <a:t>(1918) and a substantial fragment of </a:t>
            </a:r>
            <a:r>
              <a:rPr lang="en-AU" sz="1100" i="1" dirty="0"/>
              <a:t>The Story of the Kelly Gang </a:t>
            </a:r>
            <a:r>
              <a:rPr lang="en-AU" sz="1100" i="0" dirty="0"/>
              <a:t>(1906) – literally found on a rubbish tip. The father of NFSA staffer Anne Robb had already provided another fragment, a roll of negative which he had found in the debris of a demolished house in Melbourne.  Michael Cordell’s one hour documentary film, </a:t>
            </a:r>
            <a:r>
              <a:rPr lang="en-AU" sz="1100" i="1" dirty="0"/>
              <a:t>The Last Film Search, </a:t>
            </a:r>
            <a:r>
              <a:rPr lang="en-AU" sz="1100" i="0" dirty="0"/>
              <a:t>is a brilliant encapsulation of the project. …..  The persistent question of the archive’s status as part of the National Library was finally resolved by the Government while the Search was still underway. In April 1984 the film and sound archives were separated from the National Library and reconfigured as the NFSA.         </a:t>
            </a:r>
          </a:p>
        </p:txBody>
      </p:sp>
      <p:sp>
        <p:nvSpPr>
          <p:cNvPr id="4" name="Slide Number Placeholder 3"/>
          <p:cNvSpPr>
            <a:spLocks noGrp="1"/>
          </p:cNvSpPr>
          <p:nvPr>
            <p:ph type="sldNum" sz="quarter" idx="5"/>
          </p:nvPr>
        </p:nvSpPr>
        <p:spPr/>
        <p:txBody>
          <a:bodyPr/>
          <a:lstStyle/>
          <a:p>
            <a:fld id="{204896CE-F060-40F4-B72A-31DD09104479}" type="slidenum">
              <a:rPr lang="en-AU" smtClean="0"/>
              <a:t>15</a:t>
            </a:fld>
            <a:endParaRPr lang="en-AU"/>
          </a:p>
        </p:txBody>
      </p:sp>
    </p:spTree>
    <p:extLst>
      <p:ext uri="{BB962C8B-B14F-4D97-AF65-F5344CB8AC3E}">
        <p14:creationId xmlns:p14="http://schemas.microsoft.com/office/powerpoint/2010/main" val="814258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After two years of negotiation, what I think stands as the NFSA’s largest corporately sponsored project was launched. </a:t>
            </a:r>
            <a:r>
              <a:rPr lang="en-AU" i="1" dirty="0"/>
              <a:t>Operation Newsreel </a:t>
            </a:r>
            <a:r>
              <a:rPr lang="en-AU" i="0" dirty="0"/>
              <a:t>aimed at preserving Australia’s surviving newsreel </a:t>
            </a:r>
            <a:r>
              <a:rPr lang="en-AU" dirty="0"/>
              <a:t> history, including the weekly issues of </a:t>
            </a:r>
            <a:r>
              <a:rPr lang="en-AU" i="1" dirty="0"/>
              <a:t>Cinesound Review </a:t>
            </a:r>
            <a:r>
              <a:rPr lang="en-AU" i="0" dirty="0"/>
              <a:t>and </a:t>
            </a:r>
            <a:r>
              <a:rPr lang="en-AU" i="1" dirty="0"/>
              <a:t>Australian </a:t>
            </a:r>
            <a:r>
              <a:rPr lang="en-AU" i="1" dirty="0" err="1"/>
              <a:t>Movietone</a:t>
            </a:r>
            <a:r>
              <a:rPr lang="en-AU" i="1" dirty="0"/>
              <a:t> News </a:t>
            </a:r>
            <a:r>
              <a:rPr lang="en-AU" i="0" dirty="0"/>
              <a:t>from 1931 to 1970, and was funded to the extent of $4 million by the parent companies of the two reels - News Corporation and the Greater Union Organisation.</a:t>
            </a:r>
          </a:p>
          <a:p>
            <a:endParaRPr lang="en-AU" i="0" dirty="0"/>
          </a:p>
          <a:p>
            <a:r>
              <a:rPr lang="en-AU" i="0" dirty="0"/>
              <a:t>They not only provided the money for the five year project, but donated the film library itself. It included around 1500 cans of nitrate, much of it original negative. The project was jointly launched by Prime Minister Bob Hawke and Rupert Murdoch on 23 September 1988. </a:t>
            </a:r>
          </a:p>
          <a:p>
            <a:endParaRPr lang="en-AU" i="0" dirty="0"/>
          </a:p>
          <a:p>
            <a:r>
              <a:rPr lang="en-AU" i="0" dirty="0"/>
              <a:t>As part of the project, the NFSA and students at the Australian Film, Television and Radio School produced </a:t>
            </a:r>
            <a:r>
              <a:rPr lang="en-AU" i="1" dirty="0"/>
              <a:t>The Last Newsreel –</a:t>
            </a:r>
            <a:r>
              <a:rPr lang="en-AU" i="0" dirty="0"/>
              <a:t> in 35mm black and white, it was officially Australia’s last newsreel. It received a national theatrical release. </a:t>
            </a:r>
          </a:p>
          <a:p>
            <a:endParaRPr lang="en-AU" i="0" dirty="0"/>
          </a:p>
          <a:p>
            <a:endParaRPr lang="en-AU" i="0" dirty="0"/>
          </a:p>
        </p:txBody>
      </p:sp>
      <p:sp>
        <p:nvSpPr>
          <p:cNvPr id="4" name="Slide Number Placeholder 3"/>
          <p:cNvSpPr>
            <a:spLocks noGrp="1"/>
          </p:cNvSpPr>
          <p:nvPr>
            <p:ph type="sldNum" sz="quarter" idx="5"/>
          </p:nvPr>
        </p:nvSpPr>
        <p:spPr/>
        <p:txBody>
          <a:bodyPr/>
          <a:lstStyle/>
          <a:p>
            <a:fld id="{204896CE-F060-40F4-B72A-31DD09104479}" type="slidenum">
              <a:rPr lang="en-AU" smtClean="0"/>
              <a:t>16</a:t>
            </a:fld>
            <a:endParaRPr lang="en-AU"/>
          </a:p>
        </p:txBody>
      </p:sp>
    </p:spTree>
    <p:extLst>
      <p:ext uri="{BB962C8B-B14F-4D97-AF65-F5344CB8AC3E}">
        <p14:creationId xmlns:p14="http://schemas.microsoft.com/office/powerpoint/2010/main" val="2791142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1991, following a risk management survey of the collection, the NFSA entered a two year period during which all access services were suspended and staff were redeployed to accession the huge accumulated backlogs of collection material. This had both good and bad consequences: it brought most of the collection under control in the new MAVIS computer system and eliminated unnecessary duplication, but it was also politically disastrous. An inaccessible archive is a contradiction in terms. The NFSA was becoming forgotten by the public and in danger of being forgotten by the government.</a:t>
            </a:r>
          </a:p>
          <a:p>
            <a:endParaRPr lang="en-AU" dirty="0"/>
          </a:p>
          <a:p>
            <a:r>
              <a:rPr lang="en-AU" dirty="0"/>
              <a:t>This project also isolated the NFSA from its stakeholders and had a serious effect on its intellectual and policy mindset, by encouraging a fervently simplistic focus on keeping “Australian” material and eliminating “overseas” materials even if they were part of formed collections. As the project proceeded, hundreds of nitrate reels of American and European films were repatriated to archives overseas, where, of course, they were welcomed. Yet, at they same time, these prints and their histories – some going back to the 1910s and earlier -  were contextually part of Australian’s audiovisual heritage as well, and they were now lost to us. I had to personally intervene to stop the Corrick collection being split up and dispersed; I was less successful in trying to keep the Harry Davidson collection intact.  </a:t>
            </a:r>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204896CE-F060-40F4-B72A-31DD09104479}" type="slidenum">
              <a:rPr lang="en-AU" smtClean="0"/>
              <a:t>17</a:t>
            </a:fld>
            <a:endParaRPr lang="en-AU"/>
          </a:p>
        </p:txBody>
      </p:sp>
    </p:spTree>
    <p:extLst>
      <p:ext uri="{BB962C8B-B14F-4D97-AF65-F5344CB8AC3E}">
        <p14:creationId xmlns:p14="http://schemas.microsoft.com/office/powerpoint/2010/main" val="2120730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Put the term “nitrate”  into the NFSA’s film collection search window and you’ll come up with over 9000 titles. They won’t all be nitrate films – some will be triacetate copies made from nitrate originals , some will be films with the word ‘nitrate’ in the title, some won’t be rolls of film but simply a strip of a few frames from an otherwise lost film. But you can relax with a cup of coffee and scroll through and take a fascinating journey through the nitrate years. The largest groups of surviving films will include the Cinesound features, shorts and newsreels; the Efftee collection; the government documentaries (Cinema Branch, DOI Film Unit) and then onto smaller holdings such as the Corrick collection. In the silent years, up to about 1930, it’s individual titles, often incomplete or fragmentary: a rough estimate is that only about 5% of Australian productions from that time survives either on nitrate or as acetate copies. Once we enter the sound era of the 40s and 50s the survival rate is dramatically better although there are still plenty of gaps.      </a:t>
            </a:r>
          </a:p>
          <a:p>
            <a:endParaRPr lang="en-AU" dirty="0"/>
          </a:p>
          <a:p>
            <a:r>
              <a:rPr lang="en-AU" dirty="0"/>
              <a:t>The still is from Franklyn Barrett’s last feature “Know Thy Child” 1922 – a lost film, like most of Barrett’s work.. </a:t>
            </a:r>
          </a:p>
        </p:txBody>
      </p:sp>
      <p:sp>
        <p:nvSpPr>
          <p:cNvPr id="4" name="Slide Number Placeholder 3"/>
          <p:cNvSpPr>
            <a:spLocks noGrp="1"/>
          </p:cNvSpPr>
          <p:nvPr>
            <p:ph type="sldNum" sz="quarter" idx="5"/>
          </p:nvPr>
        </p:nvSpPr>
        <p:spPr/>
        <p:txBody>
          <a:bodyPr/>
          <a:lstStyle/>
          <a:p>
            <a:fld id="{204896CE-F060-40F4-B72A-31DD09104479}" type="slidenum">
              <a:rPr lang="en-AU" smtClean="0"/>
              <a:t>18</a:t>
            </a:fld>
            <a:endParaRPr lang="en-AU"/>
          </a:p>
        </p:txBody>
      </p:sp>
    </p:spTree>
    <p:extLst>
      <p:ext uri="{BB962C8B-B14F-4D97-AF65-F5344CB8AC3E}">
        <p14:creationId xmlns:p14="http://schemas.microsoft.com/office/powerpoint/2010/main" val="37106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Of course the collection resumed its growth afterwards. My direct contact with it ended in 2001, when I retired from the NFSA, so I won’t go past that date.</a:t>
            </a:r>
          </a:p>
          <a:p>
            <a:endParaRPr lang="en-AU" dirty="0"/>
          </a:p>
          <a:p>
            <a:r>
              <a:rPr lang="en-AU" dirty="0"/>
              <a:t>In 1998 I came to write the first edition of my book for  UNESCO, </a:t>
            </a:r>
            <a:r>
              <a:rPr lang="en-AU" i="1" dirty="0"/>
              <a:t>Audiovisual Archiving: Philosophy and Principles. </a:t>
            </a:r>
            <a:r>
              <a:rPr lang="en-AU" i="0" dirty="0"/>
              <a:t>In it I was able to codify a number of things that I, and my collaborators in the profession, had learned over many years of exposure to nitrate film.</a:t>
            </a:r>
          </a:p>
          <a:p>
            <a:endParaRPr lang="en-AU" i="0" dirty="0"/>
          </a:p>
          <a:p>
            <a:r>
              <a:rPr lang="en-AU" i="0" dirty="0"/>
              <a:t>Properly managed, nitrate film lasts longer than anyone had previously imagined at the time of projects like the Last Film Search. In some cases it has outlasted the triacetate preservation copies made from it.</a:t>
            </a:r>
          </a:p>
          <a:p>
            <a:endParaRPr lang="en-AU" i="0" dirty="0"/>
          </a:p>
          <a:p>
            <a:r>
              <a:rPr lang="en-AU" i="0" dirty="0"/>
              <a:t>No copy can precisely duplicate the optical qualities of both the nitrate base and pre-1951 emulsions and colour systems. This is why projection festivals such as the Nitrate Picture Show at George Eastman Museum are so important now, allowing these qualities to be experienced first hand.</a:t>
            </a:r>
          </a:p>
          <a:p>
            <a:endParaRPr lang="en-AU" i="0" dirty="0"/>
          </a:p>
          <a:p>
            <a:r>
              <a:rPr lang="en-AU" i="0" dirty="0"/>
              <a:t>Every nitrate reel is an artefact with a story, and the information it carries is more than just the image and sound content – that’s a good topic for discussion! So if you have the opportunity to wind through – and smell! – a nitrate reel, enjoy its beauty and ambience!</a:t>
            </a:r>
          </a:p>
          <a:p>
            <a:endParaRPr lang="en-AU" i="0" dirty="0"/>
          </a:p>
          <a:p>
            <a:r>
              <a:rPr lang="en-AU" i="0" dirty="0"/>
              <a:t>  </a:t>
            </a:r>
          </a:p>
        </p:txBody>
      </p:sp>
      <p:sp>
        <p:nvSpPr>
          <p:cNvPr id="4" name="Slide Number Placeholder 3"/>
          <p:cNvSpPr>
            <a:spLocks noGrp="1"/>
          </p:cNvSpPr>
          <p:nvPr>
            <p:ph type="sldNum" sz="quarter" idx="5"/>
          </p:nvPr>
        </p:nvSpPr>
        <p:spPr/>
        <p:txBody>
          <a:bodyPr/>
          <a:lstStyle/>
          <a:p>
            <a:fld id="{204896CE-F060-40F4-B72A-31DD09104479}" type="slidenum">
              <a:rPr lang="en-AU" smtClean="0"/>
              <a:t>19</a:t>
            </a:fld>
            <a:endParaRPr lang="en-AU"/>
          </a:p>
        </p:txBody>
      </p:sp>
    </p:spTree>
    <p:extLst>
      <p:ext uri="{BB962C8B-B14F-4D97-AF65-F5344CB8AC3E}">
        <p14:creationId xmlns:p14="http://schemas.microsoft.com/office/powerpoint/2010/main" val="347808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35mm Cellulose nitrate film stock was the original workhorse of the professional film industry because it was tough and durable and had excellent optical qualities. But is it also highly flammable and is subject to decomposition and needed to be stored and handled accordingly. It was eventually phased out during the 1950s in favour of “safety film” – cellulose triacetate. This meant that nitrate prints and negatives were then progressively discarded by the industry and destroyed or gravitated film archives.  </a:t>
            </a:r>
          </a:p>
          <a:p>
            <a:endParaRPr lang="en-AU" dirty="0"/>
          </a:p>
          <a:p>
            <a:r>
              <a:rPr lang="en-AU" dirty="0"/>
              <a:t>The silver rich black and white emulsions, and the pioneering colour processes of the pre-1950 period have a beauty of their own when projected, which specialists claim can never be fully captured in photographic or digital copies. Although copying their content for preservation is an essential archival step, so is the retention of the original artefact for its life which – under the right storage conditions – we now know has no defined outside limit.      </a:t>
            </a:r>
          </a:p>
          <a:p>
            <a:endParaRPr lang="en-AU" dirty="0"/>
          </a:p>
          <a:p>
            <a:r>
              <a:rPr lang="en-AU" dirty="0"/>
              <a:t>The FIAF book is in every way a weighty tome – stories of finds, destruction, appreciation from all over the world. Entertaining and </a:t>
            </a:r>
            <a:r>
              <a:rPr lang="en-AU"/>
              <a:t>emlightening</a:t>
            </a:r>
            <a:r>
              <a:rPr lang="en-AU" dirty="0"/>
              <a:t>!</a:t>
            </a:r>
          </a:p>
        </p:txBody>
      </p:sp>
      <p:sp>
        <p:nvSpPr>
          <p:cNvPr id="4" name="Slide Number Placeholder 3"/>
          <p:cNvSpPr>
            <a:spLocks noGrp="1"/>
          </p:cNvSpPr>
          <p:nvPr>
            <p:ph type="sldNum" sz="quarter" idx="5"/>
          </p:nvPr>
        </p:nvSpPr>
        <p:spPr/>
        <p:txBody>
          <a:bodyPr/>
          <a:lstStyle/>
          <a:p>
            <a:fld id="{204896CE-F060-40F4-B72A-31DD09104479}" type="slidenum">
              <a:rPr lang="en-AU" smtClean="0"/>
              <a:t>2</a:t>
            </a:fld>
            <a:endParaRPr lang="en-AU"/>
          </a:p>
        </p:txBody>
      </p:sp>
    </p:spTree>
    <p:extLst>
      <p:ext uri="{BB962C8B-B14F-4D97-AF65-F5344CB8AC3E}">
        <p14:creationId xmlns:p14="http://schemas.microsoft.com/office/powerpoint/2010/main" val="1359732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04896CE-F060-40F4-B72A-31DD09104479}" type="slidenum">
              <a:rPr lang="en-AU" smtClean="0"/>
              <a:t>20</a:t>
            </a:fld>
            <a:endParaRPr lang="en-AU"/>
          </a:p>
        </p:txBody>
      </p:sp>
    </p:spTree>
    <p:extLst>
      <p:ext uri="{BB962C8B-B14F-4D97-AF65-F5344CB8AC3E}">
        <p14:creationId xmlns:p14="http://schemas.microsoft.com/office/powerpoint/2010/main" val="2593766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unforgettable scene from the epic </a:t>
            </a:r>
            <a:r>
              <a:rPr lang="en-AU" i="1" dirty="0"/>
              <a:t>For the Term of His Natural Life </a:t>
            </a:r>
            <a:r>
              <a:rPr lang="en-AU" i="0" dirty="0"/>
              <a:t>is of a significant part of Australia’s film history going up in smoke. Australasian Films solved a storage problem by loading an old hulk with tons of nitrate film and dynamite and towed it outside Sydney heads for the big scene. What was in the blaze? Undoubtedly lots of newsreels – weekly issues of the Australasian Gazette, of which there are now few surviving examples – but also feature films and documentaries. Mythology surrounds the event – what did collectors quietly remove in the dark, the night before this scene was shot?  </a:t>
            </a:r>
            <a:endParaRPr lang="en-AU" dirty="0"/>
          </a:p>
        </p:txBody>
      </p:sp>
      <p:sp>
        <p:nvSpPr>
          <p:cNvPr id="4" name="Slide Number Placeholder 3"/>
          <p:cNvSpPr>
            <a:spLocks noGrp="1"/>
          </p:cNvSpPr>
          <p:nvPr>
            <p:ph type="sldNum" sz="quarter" idx="5"/>
          </p:nvPr>
        </p:nvSpPr>
        <p:spPr/>
        <p:txBody>
          <a:bodyPr/>
          <a:lstStyle/>
          <a:p>
            <a:fld id="{204896CE-F060-40F4-B72A-31DD09104479}" type="slidenum">
              <a:rPr lang="en-AU" smtClean="0"/>
              <a:t>3</a:t>
            </a:fld>
            <a:endParaRPr lang="en-AU"/>
          </a:p>
        </p:txBody>
      </p:sp>
    </p:spTree>
    <p:extLst>
      <p:ext uri="{BB962C8B-B14F-4D97-AF65-F5344CB8AC3E}">
        <p14:creationId xmlns:p14="http://schemas.microsoft.com/office/powerpoint/2010/main" val="1694907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The first institutional film archives were set up in the 1930s in response to the wholesale destruction of silent films which began after the industry began converting to  “talkies” – sound films -  in the late 1920s.</a:t>
            </a:r>
          </a:p>
          <a:p>
            <a:endParaRPr lang="en-AU" sz="1100" dirty="0"/>
          </a:p>
          <a:p>
            <a:r>
              <a:rPr lang="en-AU" sz="1100" dirty="0"/>
              <a:t>The predecessor of today’s NFSA was established by Federal Cabinet in 1935 as a joint undertaking between the Cinema Branch of the Department of Commerce (the government film unit of the day, and the forerunner of Film Australia) and the Commonwealth National Library (forerunner of today’s National Library of Australia). It was created in December 1935, and announced in February 1936 when the Minister for Commerce, Earle Page, declared that Australia would “come into line with other progressive countries, chiefly Great Britain and the United States and other European countries.”. That’s the formal explanation, but the real influencers behind the scenes were Lyn Maplestone, head of the Cinema Branch, who had already built the nucleus of the collection, and Kenneth Binns, head of the Commonwealth National Library, who, with his family, was a regular patron of Canberra’s Capitol Cinema at Manuka.  </a:t>
            </a:r>
          </a:p>
          <a:p>
            <a:endParaRPr lang="en-AU" sz="1100" dirty="0"/>
          </a:p>
          <a:p>
            <a:r>
              <a:rPr lang="en-AU" sz="1100" dirty="0"/>
              <a:t>Unfortunately we are now uncertain about what that pioneering collection contained. The original card catalogue is now lost. Acetate film, about 80% of the collection, was stored in Canberra. The nitrate component was kept with the Cinema Branch in fire designed storage in Latham House, Melbourne.  </a:t>
            </a:r>
          </a:p>
          <a:p>
            <a:endParaRPr lang="en-AU" sz="1100" dirty="0"/>
          </a:p>
          <a:p>
            <a:r>
              <a:rPr lang="en-AU" sz="1100" dirty="0"/>
              <a:t>World War 2 disrupted many things. Activity faltered and the Cinema Branch itself was wound down. Lyn Maplestone passed out of the picture, and soon after the War, Kenneth Binns retired to be replaced by Harold White.</a:t>
            </a:r>
          </a:p>
        </p:txBody>
      </p:sp>
      <p:sp>
        <p:nvSpPr>
          <p:cNvPr id="4" name="Slide Number Placeholder 3"/>
          <p:cNvSpPr>
            <a:spLocks noGrp="1"/>
          </p:cNvSpPr>
          <p:nvPr>
            <p:ph type="sldNum" sz="quarter" idx="5"/>
          </p:nvPr>
        </p:nvSpPr>
        <p:spPr/>
        <p:txBody>
          <a:bodyPr/>
          <a:lstStyle/>
          <a:p>
            <a:fld id="{204896CE-F060-40F4-B72A-31DD09104479}" type="slidenum">
              <a:rPr lang="en-AU" smtClean="0"/>
              <a:t>4</a:t>
            </a:fld>
            <a:endParaRPr lang="en-AU"/>
          </a:p>
        </p:txBody>
      </p:sp>
    </p:spTree>
    <p:extLst>
      <p:ext uri="{BB962C8B-B14F-4D97-AF65-F5344CB8AC3E}">
        <p14:creationId xmlns:p14="http://schemas.microsoft.com/office/powerpoint/2010/main" val="1105898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much had changed by the time the War ended.</a:t>
            </a:r>
          </a:p>
          <a:p>
            <a:endParaRPr lang="en-AU" dirty="0"/>
          </a:p>
          <a:p>
            <a:r>
              <a:rPr lang="en-AU" dirty="0"/>
              <a:t>The non-flammable ‘safety’ 16mm gauge had been popularised during the War, and in 1946 a national government-funded free film lending library system was established. The Commonwealth National Library’s new Film Division was set up in that year, and designed as the anchor of the federal network. Its initial staff of 3 included a young Rod Wallace, recruited as a cataloguer. But this was a film lending service, not an archive. It was not a revival of the pre-war Film and Speaking Record Library. In fact the NFSA’s 16mm non theatrical collection today is a surviving remnant of this system.</a:t>
            </a:r>
          </a:p>
          <a:p>
            <a:endParaRPr lang="en-AU" dirty="0"/>
          </a:p>
          <a:p>
            <a:r>
              <a:rPr lang="en-AU" dirty="0"/>
              <a:t>It is presumed that the Film and Speaking Record library’s acetate collection gravitated to the custody of the new Film Division. Some of its nitrate collection certainly did: in 1953, following a fire at Latham House, two boxes of nitrate film arrived in Canberra…..presumably all that was left! The contents included an 8 reel print of</a:t>
            </a:r>
            <a:r>
              <a:rPr lang="en-AU" i="1" dirty="0"/>
              <a:t> The Sentimental Bloke. </a:t>
            </a:r>
            <a:r>
              <a:rPr lang="en-AU" dirty="0"/>
              <a:t> Film Division head Larry Lake recognised its worth and sent it to Automatic Film Laboratories in Sydney for copying.</a:t>
            </a:r>
          </a:p>
          <a:p>
            <a:endParaRPr lang="en-AU" dirty="0"/>
          </a:p>
          <a:p>
            <a:r>
              <a:rPr lang="en-AU" dirty="0"/>
              <a:t>Of course, the Film Division lacked fireproof storage for nitrate, so it had to seek alternatives. These turned out to be old powder magazines and bunkers  </a:t>
            </a:r>
          </a:p>
          <a:p>
            <a:r>
              <a:rPr lang="en-AU" dirty="0"/>
              <a:t>     </a:t>
            </a:r>
          </a:p>
        </p:txBody>
      </p:sp>
      <p:sp>
        <p:nvSpPr>
          <p:cNvPr id="4" name="Slide Number Placeholder 3"/>
          <p:cNvSpPr>
            <a:spLocks noGrp="1"/>
          </p:cNvSpPr>
          <p:nvPr>
            <p:ph type="sldNum" sz="quarter" idx="5"/>
          </p:nvPr>
        </p:nvSpPr>
        <p:spPr/>
        <p:txBody>
          <a:bodyPr/>
          <a:lstStyle/>
          <a:p>
            <a:fld id="{204896CE-F060-40F4-B72A-31DD09104479}" type="slidenum">
              <a:rPr lang="en-AU" smtClean="0"/>
              <a:t>5</a:t>
            </a:fld>
            <a:endParaRPr lang="en-AU"/>
          </a:p>
        </p:txBody>
      </p:sp>
    </p:spTree>
    <p:extLst>
      <p:ext uri="{BB962C8B-B14F-4D97-AF65-F5344CB8AC3E}">
        <p14:creationId xmlns:p14="http://schemas.microsoft.com/office/powerpoint/2010/main" val="298322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r>
              <a:rPr lang="en-US" sz="1200" dirty="0">
                <a:latin typeface="+mn-lt"/>
                <a:ea typeface="Calibri" panose="020F0502020204030204" pitchFamily="34" charset="0"/>
                <a:cs typeface="Times New Roman" panose="02020603050405020304" pitchFamily="18" charset="0"/>
              </a:rPr>
              <a:t>In his first job at Automatic Film Laboratories, a 16 year old Anthony Buckley was assigned the task of repairing and resplicing the print of </a:t>
            </a:r>
            <a:r>
              <a:rPr lang="en-US" sz="1200" i="1" dirty="0">
                <a:latin typeface="+mn-lt"/>
                <a:ea typeface="Calibri" panose="020F0502020204030204" pitchFamily="34" charset="0"/>
                <a:cs typeface="Times New Roman" panose="02020603050405020304" pitchFamily="18" charset="0"/>
              </a:rPr>
              <a:t>The Sentimental Bloke </a:t>
            </a:r>
            <a:r>
              <a:rPr lang="en-US" sz="1200" dirty="0">
                <a:latin typeface="+mn-lt"/>
                <a:ea typeface="Calibri" panose="020F0502020204030204" pitchFamily="34" charset="0"/>
                <a:cs typeface="Times New Roman" panose="02020603050405020304" pitchFamily="18" charset="0"/>
              </a:rPr>
              <a:t>prior</a:t>
            </a:r>
            <a:r>
              <a:rPr lang="en-US" sz="1200" i="1" dirty="0">
                <a:latin typeface="+mn-lt"/>
                <a:ea typeface="Calibri" panose="020F0502020204030204" pitchFamily="34" charset="0"/>
                <a:cs typeface="Times New Roman" panose="02020603050405020304" pitchFamily="18" charset="0"/>
              </a:rPr>
              <a:t> </a:t>
            </a:r>
            <a:r>
              <a:rPr lang="en-US" sz="1200" dirty="0">
                <a:latin typeface="+mn-lt"/>
                <a:ea typeface="Calibri" panose="020F0502020204030204" pitchFamily="34" charset="0"/>
                <a:cs typeface="Times New Roman" panose="02020603050405020304" pitchFamily="18" charset="0"/>
              </a:rPr>
              <a:t>to copying.  He discovered that although the film was silent, it was not black and white: each scene was tinted a different tone, hence the number of joins as each tint was  separately developed in the laboratory baths and inserted in the correct sequence in the reel.</a:t>
            </a:r>
          </a:p>
          <a:p>
            <a:pPr>
              <a:lnSpc>
                <a:spcPct val="107000"/>
              </a:lnSpc>
              <a:spcAft>
                <a:spcPts val="845"/>
              </a:spcAft>
            </a:pPr>
            <a:endParaRPr lang="en-US" sz="1200" dirty="0">
              <a:latin typeface="+mn-lt"/>
              <a:ea typeface="Calibri" panose="020F0502020204030204" pitchFamily="34" charset="0"/>
              <a:cs typeface="Times New Roman" panose="02020603050405020304" pitchFamily="18" charset="0"/>
            </a:endParaRPr>
          </a:p>
          <a:p>
            <a:pPr>
              <a:lnSpc>
                <a:spcPct val="107000"/>
              </a:lnSpc>
              <a:spcAft>
                <a:spcPts val="845"/>
              </a:spcAft>
            </a:pPr>
            <a:r>
              <a:rPr lang="en-US" sz="1200" dirty="0">
                <a:latin typeface="+mn-lt"/>
                <a:ea typeface="Calibri" panose="020F0502020204030204" pitchFamily="34" charset="0"/>
                <a:cs typeface="Times New Roman" panose="02020603050405020304" pitchFamily="18" charset="0"/>
              </a:rPr>
              <a:t>From the main titles Tony realised it was an Australian feature film. He asked</a:t>
            </a:r>
            <a:r>
              <a:rPr lang="en-US" sz="1200" i="1" dirty="0">
                <a:latin typeface="+mn-lt"/>
                <a:ea typeface="Calibri" panose="020F0502020204030204" pitchFamily="34" charset="0"/>
                <a:cs typeface="Times New Roman" panose="02020603050405020304" pitchFamily="18" charset="0"/>
              </a:rPr>
              <a:t> </a:t>
            </a:r>
            <a:r>
              <a:rPr lang="en-US" sz="1200" dirty="0">
                <a:latin typeface="+mn-lt"/>
                <a:ea typeface="Calibri" panose="020F0502020204030204" pitchFamily="34" charset="0"/>
                <a:cs typeface="Times New Roman" panose="02020603050405020304" pitchFamily="18" charset="0"/>
              </a:rPr>
              <a:t>around. No one knew anything about it, or had ever heard of Raymond Longford. As he was re-splicing the old hand-made joins, Tony saved the frames from either side of the join, putting them in envelopes to take home each day – and thereby keeping a colour record of the film, because the duplicate negative made from it would be black and white.  </a:t>
            </a:r>
            <a:r>
              <a:rPr lang="en-US" sz="1200" i="1" dirty="0">
                <a:latin typeface="+mn-lt"/>
                <a:ea typeface="Calibri" panose="020F0502020204030204" pitchFamily="34" charset="0"/>
                <a:cs typeface="Times New Roman" panose="02020603050405020304" pitchFamily="18" charset="0"/>
              </a:rPr>
              <a:t> </a:t>
            </a:r>
          </a:p>
          <a:p>
            <a:pPr>
              <a:lnSpc>
                <a:spcPct val="107000"/>
              </a:lnSpc>
              <a:spcAft>
                <a:spcPts val="845"/>
              </a:spcAft>
            </a:pPr>
            <a:endParaRPr lang="en-US" sz="1200" i="1" dirty="0">
              <a:latin typeface="+mn-lt"/>
              <a:ea typeface="Calibri" panose="020F0502020204030204" pitchFamily="34" charset="0"/>
              <a:cs typeface="Times New Roman" panose="02020603050405020304" pitchFamily="18" charset="0"/>
            </a:endParaRPr>
          </a:p>
          <a:p>
            <a:pPr>
              <a:lnSpc>
                <a:spcPct val="107000"/>
              </a:lnSpc>
              <a:spcAft>
                <a:spcPts val="845"/>
              </a:spcAft>
            </a:pPr>
            <a:r>
              <a:rPr lang="en-US" sz="1200" i="0" dirty="0">
                <a:latin typeface="+mn-lt"/>
                <a:ea typeface="Calibri" panose="020F0502020204030204" pitchFamily="34" charset="0"/>
                <a:cs typeface="Times New Roman" panose="02020603050405020304" pitchFamily="18" charset="0"/>
              </a:rPr>
              <a:t>This was the beginning of Tony’s life long connection with what would became the NFSA, as well as of his passion for Australian film history. He would become a significant figure in the film industry’s rebirth in the 1970s.     </a:t>
            </a:r>
          </a:p>
          <a:p>
            <a:pPr>
              <a:lnSpc>
                <a:spcPct val="107000"/>
              </a:lnSpc>
              <a:spcAft>
                <a:spcPts val="845"/>
              </a:spcAft>
            </a:pPr>
            <a:r>
              <a:rPr lang="en-US" sz="1200" i="1" dirty="0">
                <a:latin typeface="+mn-lt"/>
                <a:ea typeface="Calibri" panose="020F0502020204030204" pitchFamily="34" charset="0"/>
                <a:cs typeface="Times New Roman" panose="02020603050405020304" pitchFamily="18" charset="0"/>
              </a:rPr>
              <a:t> </a:t>
            </a:r>
            <a:endParaRPr lang="en-AU" sz="1200" dirty="0">
              <a:latin typeface="+mn-lt"/>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04896CE-F060-40F4-B72A-31DD09104479}" type="slidenum">
              <a:rPr lang="en-AU" smtClean="0"/>
              <a:t>6</a:t>
            </a:fld>
            <a:endParaRPr lang="en-AU"/>
          </a:p>
        </p:txBody>
      </p:sp>
    </p:spTree>
    <p:extLst>
      <p:ext uri="{BB962C8B-B14F-4D97-AF65-F5344CB8AC3E}">
        <p14:creationId xmlns:p14="http://schemas.microsoft.com/office/powerpoint/2010/main" val="212483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In 1956 Rod Wallace took over as head of the Film Division after Larry Lake was posted to London as the Library’s liaison officer. He began to campaign by mail seeking old film: writing to probate officers, town clerks, fire brigades. It was done at night, in his own time: running the film lending collection necessarily dominated his working day. As the collection grew, it was stored in an old explosives depot in the bush near the Mugga quarry – this one. It’s still there in an area of bushland called Callum Brae.  One year it miraculously survived a bushfire which burned right up to its walls. When the collection had to be moved on, it was shoehorned into another explosives shed at a quarry at O’Connor Heights, This was followed by an ammunition shed at Duntroon Royal Military College, then a wooden shed at Harman Naval Base - and finally a purpose built bunker belonging to the Australian War Memorial, in which the Library was a tenant. </a:t>
            </a:r>
          </a:p>
          <a:p>
            <a:endParaRPr lang="en-AU" sz="1100" dirty="0"/>
          </a:p>
          <a:p>
            <a:r>
              <a:rPr lang="en-AU" sz="1100" dirty="0"/>
              <a:t>As the life of nitrate was considered uncertain, copying to triacetate at a commercial laboratory was done as funds allowed. It was expensive, and the bean counters necessarily compared it to the cost of books, so it became Library policy to tender for the cheapest work, reduction copy the 35mm to 16mm, and then destroy the nitrate original because of the storage problem. Silent films were copied through standard sound gates, thereby impairing image composition. In those restricted circumstances it was trading off quality against quantity in a race against time.</a:t>
            </a:r>
          </a:p>
          <a:p>
            <a:endParaRPr lang="en-AU" sz="1100" dirty="0"/>
          </a:p>
          <a:p>
            <a:r>
              <a:rPr lang="en-AU" sz="1100" dirty="0"/>
              <a:t>In 1957 the Commonwealth National Library was split into three parts: today’s National Archives, the Parliamentary Library and a (smaller) National Library of Australia. The intense politics resulted in the Film Division being allocated to the National Library rather than becoming another separate entity, as advocates wished.  </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204896CE-F060-40F4-B72A-31DD09104479}" type="slidenum">
              <a:rPr lang="en-AU" smtClean="0"/>
              <a:t>7</a:t>
            </a:fld>
            <a:endParaRPr lang="en-AU"/>
          </a:p>
        </p:txBody>
      </p:sp>
    </p:spTree>
    <p:extLst>
      <p:ext uri="{BB962C8B-B14F-4D97-AF65-F5344CB8AC3E}">
        <p14:creationId xmlns:p14="http://schemas.microsoft.com/office/powerpoint/2010/main" val="82915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t>Let’s recall the context in which Rod Wallace and others were working. It was the era of the cultural cringe. Launched in 1956, television was dominated by American content. The Australian film industry was moribund. Both inside and outside the National Library, many regarded film preservation as an expensive activity of dubious value. Rod recalled “in the early days we were regarded as nuts and were told so on many occasions. I’ll never forget the time a theatre full of film industry people watched a program of films we had recovered and then one man told me we should have thrown the lot on the tip. And the others agreed with him too.”</a:t>
            </a:r>
          </a:p>
          <a:p>
            <a:endParaRPr lang="en-AU" sz="1100" dirty="0"/>
          </a:p>
          <a:p>
            <a:r>
              <a:rPr lang="en-AU" sz="1100" dirty="0"/>
              <a:t>Larry Lake, as the Library’s London liaison officer - and father in law of future famous historian Marilyn Lake – had a wider sensibility. He had searched out Raymond </a:t>
            </a:r>
            <a:r>
              <a:rPr lang="en-AU" sz="1100" dirty="0" err="1"/>
              <a:t>Longfond</a:t>
            </a:r>
            <a:r>
              <a:rPr lang="en-AU" sz="1100" dirty="0"/>
              <a:t> and he took a 16mm print of </a:t>
            </a:r>
            <a:r>
              <a:rPr lang="en-AU" sz="1100" i="1" dirty="0"/>
              <a:t>The Sentimental Bloke </a:t>
            </a:r>
            <a:r>
              <a:rPr lang="en-AU" sz="1100" i="0" dirty="0"/>
              <a:t>to London to screen Australian House. He made contact with Ernest Lindgren, head of the British National Film Archive and established a </a:t>
            </a:r>
            <a:r>
              <a:rPr lang="en-AU" sz="1100" dirty="0"/>
              <a:t>connection with FIAF. The Film Division was admitted to FIAF membership in 1958. While the National Library enjoyed the exclusive status this brought – only one member per country was allowed at the time – its capabilities and practices did not match FIAF standards.</a:t>
            </a:r>
          </a:p>
          <a:p>
            <a:endParaRPr lang="en-AU" sz="1100" dirty="0"/>
          </a:p>
          <a:p>
            <a:r>
              <a:rPr lang="en-AU" sz="1100" dirty="0"/>
              <a:t>Rod Wallace’s work had nevertheless built a circle of supporters and enthusiasts. These included private collectors of nitrate film, who operated in a kind of twilight world because they held prints that were legally the property of distribution companies – surplus copies that had been officially, thought not actually, destroyed. They were reluctant to deal with government bodies like the Library. But it was through them that many of our most important silent films survived – such as </a:t>
            </a:r>
            <a:r>
              <a:rPr lang="en-AU" sz="1100" i="1" dirty="0"/>
              <a:t>On </a:t>
            </a:r>
            <a:r>
              <a:rPr lang="en-AU" sz="1100" i="0" dirty="0"/>
              <a:t>O</a:t>
            </a:r>
            <a:r>
              <a:rPr lang="en-AU" sz="1100" i="1" dirty="0"/>
              <a:t>ur Selection </a:t>
            </a:r>
            <a:r>
              <a:rPr lang="en-AU" sz="1100" i="0" dirty="0"/>
              <a:t>and </a:t>
            </a:r>
            <a:r>
              <a:rPr lang="en-AU" sz="1100" i="1" dirty="0"/>
              <a:t>Robbery Under Arms.</a:t>
            </a:r>
            <a:r>
              <a:rPr lang="en-AU" sz="1100" dirty="0"/>
              <a:t> During the 1960s acquisition began on the </a:t>
            </a:r>
            <a:r>
              <a:rPr lang="en-AU" sz="1100" i="1" dirty="0"/>
              <a:t>Corrick Collection </a:t>
            </a:r>
            <a:r>
              <a:rPr lang="en-AU" sz="1100" i="0" dirty="0"/>
              <a:t>and the early </a:t>
            </a:r>
            <a:r>
              <a:rPr lang="en-AU" sz="1100" i="1" dirty="0"/>
              <a:t>Chauvel </a:t>
            </a:r>
            <a:r>
              <a:rPr lang="en-AU" sz="1100" i="0" dirty="0"/>
              <a:t>films.</a:t>
            </a:r>
            <a:r>
              <a:rPr lang="en-AU" sz="1100" dirty="0"/>
              <a:t> As an alternative to acquisition, collectors would sometimes lend a nitrate film for copying on the basis that when it was returned it was accompanied by a free 16mm print from the new dupe negative which the Library had made for preservation.</a:t>
            </a:r>
          </a:p>
        </p:txBody>
      </p:sp>
      <p:sp>
        <p:nvSpPr>
          <p:cNvPr id="4" name="Slide Number Placeholder 3"/>
          <p:cNvSpPr>
            <a:spLocks noGrp="1"/>
          </p:cNvSpPr>
          <p:nvPr>
            <p:ph type="sldNum" sz="quarter" idx="5"/>
          </p:nvPr>
        </p:nvSpPr>
        <p:spPr/>
        <p:txBody>
          <a:bodyPr/>
          <a:lstStyle/>
          <a:p>
            <a:fld id="{204896CE-F060-40F4-B72A-31DD09104479}" type="slidenum">
              <a:rPr lang="en-AU" smtClean="0"/>
              <a:t>8</a:t>
            </a:fld>
            <a:endParaRPr lang="en-AU"/>
          </a:p>
        </p:txBody>
      </p:sp>
    </p:spTree>
    <p:extLst>
      <p:ext uri="{BB962C8B-B14F-4D97-AF65-F5344CB8AC3E}">
        <p14:creationId xmlns:p14="http://schemas.microsoft.com/office/powerpoint/2010/main" val="129332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5"/>
              </a:spcAft>
            </a:pPr>
            <a:r>
              <a:rPr lang="en-US" sz="1200" dirty="0">
                <a:latin typeface="+mn-lt"/>
                <a:ea typeface="Calibri" panose="020F0502020204030204" pitchFamily="34" charset="0"/>
                <a:cs typeface="Times New Roman" panose="02020603050405020304" pitchFamily="18" charset="0"/>
              </a:rPr>
              <a:t>After Automatic Film Laboratories, Tony Buckley had worked for a time at Cinesound. He had discovered the studio’s neglected nitrate collection stored behind the projection box. It included Ken Hall’s feature films of the 1930s, partial prints of </a:t>
            </a:r>
            <a:r>
              <a:rPr lang="en-US" sz="1200" i="1" dirty="0">
                <a:latin typeface="+mn-lt"/>
                <a:ea typeface="Calibri" panose="020F0502020204030204" pitchFamily="34" charset="0"/>
                <a:cs typeface="Times New Roman" panose="02020603050405020304" pitchFamily="18" charset="0"/>
              </a:rPr>
              <a:t>For the Term of His Natural Life </a:t>
            </a:r>
            <a:r>
              <a:rPr lang="en-US" sz="1200" dirty="0">
                <a:latin typeface="+mn-lt"/>
                <a:ea typeface="Calibri" panose="020F0502020204030204" pitchFamily="34" charset="0"/>
                <a:cs typeface="Times New Roman" panose="02020603050405020304" pitchFamily="18" charset="0"/>
              </a:rPr>
              <a:t>and </a:t>
            </a:r>
            <a:r>
              <a:rPr lang="en-US" sz="1200" i="1" dirty="0">
                <a:latin typeface="+mn-lt"/>
                <a:ea typeface="Calibri" panose="020F0502020204030204" pitchFamily="34" charset="0"/>
                <a:cs typeface="Times New Roman" panose="02020603050405020304" pitchFamily="18" charset="0"/>
              </a:rPr>
              <a:t>Adorable Outcast, </a:t>
            </a:r>
            <a:r>
              <a:rPr lang="en-US" sz="1200" dirty="0">
                <a:latin typeface="+mn-lt"/>
                <a:ea typeface="Calibri" panose="020F0502020204030204" pitchFamily="34" charset="0"/>
                <a:cs typeface="Times New Roman" panose="02020603050405020304" pitchFamily="18" charset="0"/>
              </a:rPr>
              <a:t>and much more.  He had sought permission to rewind, clean and repair them in his spare time – one reel at a time during his lunch break. After some years away, he returned in 1962 to become editor of the </a:t>
            </a:r>
            <a:r>
              <a:rPr lang="en-US" sz="1200" i="1" dirty="0">
                <a:latin typeface="+mn-lt"/>
                <a:ea typeface="Calibri" panose="020F0502020204030204" pitchFamily="34" charset="0"/>
                <a:cs typeface="Times New Roman" panose="02020603050405020304" pitchFamily="18" charset="0"/>
              </a:rPr>
              <a:t>Cinesound Review, </a:t>
            </a:r>
            <a:r>
              <a:rPr lang="en-US" sz="1200" dirty="0">
                <a:latin typeface="+mn-lt"/>
                <a:ea typeface="Calibri" panose="020F0502020204030204" pitchFamily="34" charset="0"/>
                <a:cs typeface="Times New Roman" panose="02020603050405020304" pitchFamily="18" charset="0"/>
              </a:rPr>
              <a:t>and discovered the vault had never been opened during his absence. </a:t>
            </a:r>
            <a:r>
              <a:rPr lang="en-US" sz="1200" dirty="0" err="1">
                <a:latin typeface="+mn-lt"/>
                <a:ea typeface="Calibri" panose="020F0502020204030204" pitchFamily="34" charset="0"/>
                <a:cs typeface="Times New Roman" panose="02020603050405020304" pitchFamily="18" charset="0"/>
              </a:rPr>
              <a:t>Realising</a:t>
            </a:r>
            <a:r>
              <a:rPr lang="en-US" sz="1200" dirty="0">
                <a:latin typeface="+mn-lt"/>
                <a:ea typeface="Calibri" panose="020F0502020204030204" pitchFamily="34" charset="0"/>
                <a:cs typeface="Times New Roman" panose="02020603050405020304" pitchFamily="18" charset="0"/>
              </a:rPr>
              <a:t> that the nitrate would be deteriorating, he took it upon himself to contact the National Library and seek help in relocating it.  He deliberately did not alert his management, lest he might be ordered to take the lot to the tip immediately. </a:t>
            </a:r>
          </a:p>
          <a:p>
            <a:pPr>
              <a:lnSpc>
                <a:spcPct val="107000"/>
              </a:lnSpc>
              <a:spcAft>
                <a:spcPts val="845"/>
              </a:spcAft>
            </a:pPr>
            <a:endParaRPr lang="en-AU" sz="1200" dirty="0">
              <a:latin typeface="+mn-lt"/>
              <a:ea typeface="Calibri" panose="020F0502020204030204" pitchFamily="34" charset="0"/>
              <a:cs typeface="Times New Roman" panose="02020603050405020304" pitchFamily="18" charset="0"/>
            </a:endParaRPr>
          </a:p>
          <a:p>
            <a:pPr>
              <a:lnSpc>
                <a:spcPct val="107000"/>
              </a:lnSpc>
              <a:spcAft>
                <a:spcPts val="845"/>
              </a:spcAft>
            </a:pPr>
            <a:r>
              <a:rPr lang="en-US" sz="1200" dirty="0">
                <a:latin typeface="+mn-lt"/>
                <a:ea typeface="Calibri" panose="020F0502020204030204" pitchFamily="34" charset="0"/>
                <a:cs typeface="Times New Roman" panose="02020603050405020304" pitchFamily="18" charset="0"/>
              </a:rPr>
              <a:t>And so the great Cinesound ‘heist’ took place. Tony spent the morning moving about 1000 cans to a hiding place near the delivery dock. His contact at the Library had </a:t>
            </a:r>
            <a:r>
              <a:rPr lang="en-US" sz="1200" dirty="0" err="1">
                <a:latin typeface="+mn-lt"/>
                <a:ea typeface="Calibri" panose="020F0502020204030204" pitchFamily="34" charset="0"/>
                <a:cs typeface="Times New Roman" panose="02020603050405020304" pitchFamily="18" charset="0"/>
              </a:rPr>
              <a:t>organised</a:t>
            </a:r>
            <a:r>
              <a:rPr lang="en-US" sz="1200" dirty="0">
                <a:latin typeface="+mn-lt"/>
                <a:ea typeface="Calibri" panose="020F0502020204030204" pitchFamily="34" charset="0"/>
                <a:cs typeface="Times New Roman" panose="02020603050405020304" pitchFamily="18" charset="0"/>
              </a:rPr>
              <a:t> a truck to collect them all while the manager, Andrew Helgeson, was out to lunch. A colleague kept lookout in case the boss returned early. The truck turned up late – and so, fortunately, did the boss, long after the truck had been packed and sent on its way. Tony later confided what he had done to a senior executive at Greater Union, Cinesound’s parent company. To his relief he was thanked for his initiative. Tony’s contact at the National Library could only have been Rod Wallace, of course, who may have judged whether or not it was prudent to alert his own boss.</a:t>
            </a:r>
          </a:p>
          <a:p>
            <a:pPr>
              <a:lnSpc>
                <a:spcPct val="107000"/>
              </a:lnSpc>
              <a:spcAft>
                <a:spcPts val="845"/>
              </a:spcAft>
            </a:pPr>
            <a:endParaRPr lang="en-US" sz="1200" dirty="0">
              <a:latin typeface="+mn-lt"/>
              <a:ea typeface="Calibri" panose="020F0502020204030204" pitchFamily="34" charset="0"/>
              <a:cs typeface="Times New Roman" panose="02020603050405020304" pitchFamily="18" charset="0"/>
            </a:endParaRPr>
          </a:p>
          <a:p>
            <a:pPr>
              <a:lnSpc>
                <a:spcPct val="107000"/>
              </a:lnSpc>
              <a:spcAft>
                <a:spcPts val="845"/>
              </a:spcAft>
            </a:pPr>
            <a:r>
              <a:rPr lang="en-US" sz="1200" dirty="0">
                <a:latin typeface="+mn-lt"/>
                <a:ea typeface="Calibri" panose="020F0502020204030204" pitchFamily="34" charset="0"/>
                <a:cs typeface="Times New Roman" panose="02020603050405020304" pitchFamily="18" charset="0"/>
              </a:rPr>
              <a:t>Five years later, Tony produced the independent documentary </a:t>
            </a:r>
            <a:r>
              <a:rPr lang="en-US" sz="1200" i="1" dirty="0">
                <a:latin typeface="+mn-lt"/>
                <a:ea typeface="Calibri" panose="020F0502020204030204" pitchFamily="34" charset="0"/>
                <a:cs typeface="Times New Roman" panose="02020603050405020304" pitchFamily="18" charset="0"/>
              </a:rPr>
              <a:t>Forgotten Cinema – </a:t>
            </a:r>
            <a:r>
              <a:rPr lang="en-US" sz="1200" i="0" dirty="0">
                <a:latin typeface="+mn-lt"/>
                <a:ea typeface="Calibri" panose="020F0502020204030204" pitchFamily="34" charset="0"/>
                <a:cs typeface="Times New Roman" panose="02020603050405020304" pitchFamily="18" charset="0"/>
              </a:rPr>
              <a:t>the first compilation film on the history of the Australian feature film industry, drawing heavily on the Film Division’s archive collection. I saw it on television and it changed my life. It was crucially influential in the rebirth of the film industry in the 1970s. </a:t>
            </a:r>
            <a:endParaRPr lang="en-AU" sz="1200" dirty="0">
              <a:latin typeface="+mn-lt"/>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04896CE-F060-40F4-B72A-31DD09104479}" type="slidenum">
              <a:rPr lang="en-AU" smtClean="0"/>
              <a:t>9</a:t>
            </a:fld>
            <a:endParaRPr lang="en-AU"/>
          </a:p>
        </p:txBody>
      </p:sp>
    </p:spTree>
    <p:extLst>
      <p:ext uri="{BB962C8B-B14F-4D97-AF65-F5344CB8AC3E}">
        <p14:creationId xmlns:p14="http://schemas.microsoft.com/office/powerpoint/2010/main" val="1037096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582C88-1CA9-433A-8EB7-5D7D4E0B30BD}" type="datetimeFigureOut">
              <a:rPr lang="en-AU" smtClean="0"/>
              <a:t>22/04/2024</a:t>
            </a:fld>
            <a:endParaRPr lang="en-AU"/>
          </a:p>
        </p:txBody>
      </p:sp>
      <p:sp>
        <p:nvSpPr>
          <p:cNvPr id="5" name="Footer Placeholder 4"/>
          <p:cNvSpPr>
            <a:spLocks noGrp="1"/>
          </p:cNvSpPr>
          <p:nvPr>
            <p:ph type="ftr" sz="quarter" idx="11"/>
          </p:nvPr>
        </p:nvSpPr>
        <p:spPr/>
        <p:txBody>
          <a:bodyPr/>
          <a:lstStyle/>
          <a:p>
            <a:endParaRPr lang="en-A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1959616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582C88-1CA9-433A-8EB7-5D7D4E0B30BD}" type="datetimeFigureOut">
              <a:rPr lang="en-AU" smtClean="0"/>
              <a:t>22/04/2024</a:t>
            </a:fld>
            <a:endParaRPr lang="en-AU"/>
          </a:p>
        </p:txBody>
      </p:sp>
      <p:sp>
        <p:nvSpPr>
          <p:cNvPr id="5" name="Footer Placeholder 4"/>
          <p:cNvSpPr>
            <a:spLocks noGrp="1"/>
          </p:cNvSpPr>
          <p:nvPr>
            <p:ph type="ftr" sz="quarter" idx="11"/>
          </p:nvPr>
        </p:nvSpPr>
        <p:spPr/>
        <p:txBody>
          <a:bodyPr/>
          <a:lstStyle/>
          <a:p>
            <a:endParaRPr lang="en-A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2266985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582C88-1CA9-433A-8EB7-5D7D4E0B30BD}" type="datetimeFigureOut">
              <a:rPr lang="en-AU" smtClean="0"/>
              <a:t>22/04/2024</a:t>
            </a:fld>
            <a:endParaRPr lang="en-AU"/>
          </a:p>
        </p:txBody>
      </p:sp>
      <p:sp>
        <p:nvSpPr>
          <p:cNvPr id="5" name="Footer Placeholder 4"/>
          <p:cNvSpPr>
            <a:spLocks noGrp="1"/>
          </p:cNvSpPr>
          <p:nvPr>
            <p:ph type="ftr" sz="quarter" idx="11"/>
          </p:nvPr>
        </p:nvSpPr>
        <p:spPr/>
        <p:txBody>
          <a:bodyPr/>
          <a:lstStyle/>
          <a:p>
            <a:endParaRPr lang="en-A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FCA5C96-A9A6-4A26-AA06-2C4DAE979A7A}" type="slidenum">
              <a:rPr lang="en-AU" smtClean="0"/>
              <a:t>‹#›</a:t>
            </a:fld>
            <a:endParaRPr lang="en-A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84706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4582C88-1CA9-433A-8EB7-5D7D4E0B30BD}" type="datetimeFigureOut">
              <a:rPr lang="en-AU" smtClean="0"/>
              <a:t>22/04/2024</a:t>
            </a:fld>
            <a:endParaRPr lang="en-AU"/>
          </a:p>
        </p:txBody>
      </p:sp>
      <p:sp>
        <p:nvSpPr>
          <p:cNvPr id="6" name="Footer Placeholder 5"/>
          <p:cNvSpPr>
            <a:spLocks noGrp="1"/>
          </p:cNvSpPr>
          <p:nvPr>
            <p:ph type="ftr" sz="quarter" idx="11"/>
          </p:nvPr>
        </p:nvSpPr>
        <p:spPr/>
        <p:txBody>
          <a:bodyPr/>
          <a:lstStyle/>
          <a:p>
            <a:endParaRPr lang="en-A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3217741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4582C88-1CA9-433A-8EB7-5D7D4E0B30BD}" type="datetimeFigureOut">
              <a:rPr lang="en-AU" smtClean="0"/>
              <a:t>22/04/2024</a:t>
            </a:fld>
            <a:endParaRPr lang="en-AU"/>
          </a:p>
        </p:txBody>
      </p:sp>
      <p:sp>
        <p:nvSpPr>
          <p:cNvPr id="6" name="Footer Placeholder 5"/>
          <p:cNvSpPr>
            <a:spLocks noGrp="1"/>
          </p:cNvSpPr>
          <p:nvPr>
            <p:ph type="ftr" sz="quarter" idx="11"/>
          </p:nvPr>
        </p:nvSpPr>
        <p:spPr/>
        <p:txBody>
          <a:bodyPr/>
          <a:lstStyle/>
          <a:p>
            <a:endParaRPr lang="en-A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FCA5C96-A9A6-4A26-AA06-2C4DAE979A7A}" type="slidenum">
              <a:rPr lang="en-AU" smtClean="0"/>
              <a:t>‹#›</a:t>
            </a:fld>
            <a:endParaRPr lang="en-A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04169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4582C88-1CA9-433A-8EB7-5D7D4E0B30BD}" type="datetimeFigureOut">
              <a:rPr lang="en-AU" smtClean="0"/>
              <a:t>22/04/2024</a:t>
            </a:fld>
            <a:endParaRPr lang="en-AU"/>
          </a:p>
        </p:txBody>
      </p:sp>
      <p:sp>
        <p:nvSpPr>
          <p:cNvPr id="6" name="Footer Placeholder 5"/>
          <p:cNvSpPr>
            <a:spLocks noGrp="1"/>
          </p:cNvSpPr>
          <p:nvPr>
            <p:ph type="ftr" sz="quarter" idx="11"/>
          </p:nvPr>
        </p:nvSpPr>
        <p:spPr/>
        <p:txBody>
          <a:bodyPr/>
          <a:lstStyle/>
          <a:p>
            <a:endParaRPr lang="en-A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1456955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582C88-1CA9-433A-8EB7-5D7D4E0B30BD}" type="datetimeFigureOut">
              <a:rPr lang="en-AU" smtClean="0"/>
              <a:t>22/04/2024</a:t>
            </a:fld>
            <a:endParaRPr lang="en-AU"/>
          </a:p>
        </p:txBody>
      </p:sp>
      <p:sp>
        <p:nvSpPr>
          <p:cNvPr id="5" name="Footer Placeholder 4"/>
          <p:cNvSpPr>
            <a:spLocks noGrp="1"/>
          </p:cNvSpPr>
          <p:nvPr>
            <p:ph type="ftr" sz="quarter" idx="11"/>
          </p:nvPr>
        </p:nvSpPr>
        <p:spPr/>
        <p:txBody>
          <a:bodyPr/>
          <a:lstStyle/>
          <a:p>
            <a:endParaRPr lang="en-A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3510984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582C88-1CA9-433A-8EB7-5D7D4E0B30BD}" type="datetimeFigureOut">
              <a:rPr lang="en-AU" smtClean="0"/>
              <a:t>22/04/2024</a:t>
            </a:fld>
            <a:endParaRPr lang="en-AU"/>
          </a:p>
        </p:txBody>
      </p:sp>
      <p:sp>
        <p:nvSpPr>
          <p:cNvPr id="5" name="Footer Placeholder 4"/>
          <p:cNvSpPr>
            <a:spLocks noGrp="1"/>
          </p:cNvSpPr>
          <p:nvPr>
            <p:ph type="ftr" sz="quarter" idx="11"/>
          </p:nvPr>
        </p:nvSpPr>
        <p:spPr/>
        <p:txBody>
          <a:bodyPr/>
          <a:lstStyle/>
          <a:p>
            <a:endParaRPr lang="en-A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163972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582C88-1CA9-433A-8EB7-5D7D4E0B30BD}" type="datetimeFigureOut">
              <a:rPr lang="en-AU" smtClean="0"/>
              <a:t>22/04/2024</a:t>
            </a:fld>
            <a:endParaRPr lang="en-AU"/>
          </a:p>
        </p:txBody>
      </p:sp>
      <p:sp>
        <p:nvSpPr>
          <p:cNvPr id="5" name="Footer Placeholder 4"/>
          <p:cNvSpPr>
            <a:spLocks noGrp="1"/>
          </p:cNvSpPr>
          <p:nvPr>
            <p:ph type="ftr" sz="quarter" idx="11"/>
          </p:nvPr>
        </p:nvSpPr>
        <p:spPr/>
        <p:txBody>
          <a:bodyPr/>
          <a:lstStyle/>
          <a:p>
            <a:endParaRPr lang="en-A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424799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582C88-1CA9-433A-8EB7-5D7D4E0B30BD}" type="datetimeFigureOut">
              <a:rPr lang="en-AU" smtClean="0"/>
              <a:t>22/04/2024</a:t>
            </a:fld>
            <a:endParaRPr lang="en-AU"/>
          </a:p>
        </p:txBody>
      </p:sp>
      <p:sp>
        <p:nvSpPr>
          <p:cNvPr id="5" name="Footer Placeholder 4"/>
          <p:cNvSpPr>
            <a:spLocks noGrp="1"/>
          </p:cNvSpPr>
          <p:nvPr>
            <p:ph type="ftr" sz="quarter" idx="11"/>
          </p:nvPr>
        </p:nvSpPr>
        <p:spPr/>
        <p:txBody>
          <a:bodyPr/>
          <a:lstStyle/>
          <a:p>
            <a:endParaRPr lang="en-A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312380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582C88-1CA9-433A-8EB7-5D7D4E0B30BD}" type="datetimeFigureOut">
              <a:rPr lang="en-AU" smtClean="0"/>
              <a:t>22/04/2024</a:t>
            </a:fld>
            <a:endParaRPr lang="en-AU"/>
          </a:p>
        </p:txBody>
      </p:sp>
      <p:sp>
        <p:nvSpPr>
          <p:cNvPr id="6" name="Footer Placeholder 5"/>
          <p:cNvSpPr>
            <a:spLocks noGrp="1"/>
          </p:cNvSpPr>
          <p:nvPr>
            <p:ph type="ftr" sz="quarter" idx="11"/>
          </p:nvPr>
        </p:nvSpPr>
        <p:spPr/>
        <p:txBody>
          <a:bodyPr/>
          <a:lstStyle/>
          <a:p>
            <a:endParaRPr lang="en-A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190478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582C88-1CA9-433A-8EB7-5D7D4E0B30BD}" type="datetimeFigureOut">
              <a:rPr lang="en-AU" smtClean="0"/>
              <a:t>22/04/2024</a:t>
            </a:fld>
            <a:endParaRPr lang="en-AU"/>
          </a:p>
        </p:txBody>
      </p:sp>
      <p:sp>
        <p:nvSpPr>
          <p:cNvPr id="8" name="Footer Placeholder 7"/>
          <p:cNvSpPr>
            <a:spLocks noGrp="1"/>
          </p:cNvSpPr>
          <p:nvPr>
            <p:ph type="ftr" sz="quarter" idx="11"/>
          </p:nvPr>
        </p:nvSpPr>
        <p:spPr/>
        <p:txBody>
          <a:bodyPr/>
          <a:lstStyle/>
          <a:p>
            <a:endParaRPr lang="en-A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3648263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582C88-1CA9-433A-8EB7-5D7D4E0B30BD}" type="datetimeFigureOut">
              <a:rPr lang="en-AU" smtClean="0"/>
              <a:t>22/04/2024</a:t>
            </a:fld>
            <a:endParaRPr lang="en-AU"/>
          </a:p>
        </p:txBody>
      </p:sp>
      <p:sp>
        <p:nvSpPr>
          <p:cNvPr id="4" name="Footer Placeholder 3"/>
          <p:cNvSpPr>
            <a:spLocks noGrp="1"/>
          </p:cNvSpPr>
          <p:nvPr>
            <p:ph type="ftr" sz="quarter" idx="11"/>
          </p:nvPr>
        </p:nvSpPr>
        <p:spPr/>
        <p:txBody>
          <a:bodyPr/>
          <a:lstStyle/>
          <a:p>
            <a:endParaRPr lang="en-A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42540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82C88-1CA9-433A-8EB7-5D7D4E0B30BD}" type="datetimeFigureOut">
              <a:rPr lang="en-AU" smtClean="0"/>
              <a:t>22/04/2024</a:t>
            </a:fld>
            <a:endParaRPr lang="en-AU"/>
          </a:p>
        </p:txBody>
      </p:sp>
      <p:sp>
        <p:nvSpPr>
          <p:cNvPr id="3" name="Footer Placeholder 2"/>
          <p:cNvSpPr>
            <a:spLocks noGrp="1"/>
          </p:cNvSpPr>
          <p:nvPr>
            <p:ph type="ftr" sz="quarter" idx="11"/>
          </p:nvPr>
        </p:nvSpPr>
        <p:spPr/>
        <p:txBody>
          <a:bodyPr/>
          <a:lstStyle/>
          <a:p>
            <a:endParaRPr lang="en-A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1600656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582C88-1CA9-433A-8EB7-5D7D4E0B30BD}" type="datetimeFigureOut">
              <a:rPr lang="en-AU" smtClean="0"/>
              <a:t>22/04/2024</a:t>
            </a:fld>
            <a:endParaRPr lang="en-AU"/>
          </a:p>
        </p:txBody>
      </p:sp>
      <p:sp>
        <p:nvSpPr>
          <p:cNvPr id="6" name="Footer Placeholder 5"/>
          <p:cNvSpPr>
            <a:spLocks noGrp="1"/>
          </p:cNvSpPr>
          <p:nvPr>
            <p:ph type="ftr" sz="quarter" idx="11"/>
          </p:nvPr>
        </p:nvSpPr>
        <p:spPr/>
        <p:txBody>
          <a:bodyPr/>
          <a:lstStyle/>
          <a:p>
            <a:endParaRPr lang="en-A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1238695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582C88-1CA9-433A-8EB7-5D7D4E0B30BD}" type="datetimeFigureOut">
              <a:rPr lang="en-AU" smtClean="0"/>
              <a:t>22/04/2024</a:t>
            </a:fld>
            <a:endParaRPr lang="en-AU"/>
          </a:p>
        </p:txBody>
      </p:sp>
      <p:sp>
        <p:nvSpPr>
          <p:cNvPr id="6" name="Footer Placeholder 5"/>
          <p:cNvSpPr>
            <a:spLocks noGrp="1"/>
          </p:cNvSpPr>
          <p:nvPr>
            <p:ph type="ftr" sz="quarter" idx="11"/>
          </p:nvPr>
        </p:nvSpPr>
        <p:spPr/>
        <p:txBody>
          <a:bodyPr/>
          <a:lstStyle/>
          <a:p>
            <a:endParaRPr lang="en-A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8FCA5C96-A9A6-4A26-AA06-2C4DAE979A7A}" type="slidenum">
              <a:rPr lang="en-AU" smtClean="0"/>
              <a:t>‹#›</a:t>
            </a:fld>
            <a:endParaRPr lang="en-AU"/>
          </a:p>
        </p:txBody>
      </p:sp>
    </p:spTree>
    <p:extLst>
      <p:ext uri="{BB962C8B-B14F-4D97-AF65-F5344CB8AC3E}">
        <p14:creationId xmlns:p14="http://schemas.microsoft.com/office/powerpoint/2010/main" val="710610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4582C88-1CA9-433A-8EB7-5D7D4E0B30BD}" type="datetimeFigureOut">
              <a:rPr lang="en-AU" smtClean="0"/>
              <a:t>22/04/2024</a:t>
            </a:fld>
            <a:endParaRPr lang="en-A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8FCA5C96-A9A6-4A26-AA06-2C4DAE979A7A}" type="slidenum">
              <a:rPr lang="en-AU" smtClean="0"/>
              <a:t>‹#›</a:t>
            </a:fld>
            <a:endParaRPr lang="en-AU"/>
          </a:p>
        </p:txBody>
      </p:sp>
    </p:spTree>
    <p:extLst>
      <p:ext uri="{BB962C8B-B14F-4D97-AF65-F5344CB8AC3E}">
        <p14:creationId xmlns:p14="http://schemas.microsoft.com/office/powerpoint/2010/main" val="17242511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hyperlink" Target="https://www.academia.edu/81936076/National_Film_and_Sound_Archive_the_quest_for_identity_factors_shaping_the_uneven_development_of_a_cultural_institution" TargetMode="External"/><Relationship Id="rId3" Type="http://schemas.openxmlformats.org/officeDocument/2006/relationships/hyperlink" Target="https://www.collection.nfsa.gov.au/title/53323" TargetMode="External"/><Relationship Id="rId7" Type="http://schemas.openxmlformats.org/officeDocument/2006/relationships/hyperlink" Target="https://www.acmi.net.au/works/67734--forgotten-cinem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buckleyfilms.com.au/buckley_biography.html" TargetMode="External"/><Relationship Id="rId5" Type="http://schemas.openxmlformats.org/officeDocument/2006/relationships/hyperlink" Target="https://shop.nfsa.gov.au/history-of-australian-cinema-pictures-that-moved-t" TargetMode="External"/><Relationship Id="rId4" Type="http://schemas.openxmlformats.org/officeDocument/2006/relationships/hyperlink" Target="https://www.collection.nfsa.gov.au/title/8017" TargetMode="External"/><Relationship Id="rId9" Type="http://schemas.openxmlformats.org/officeDocument/2006/relationships/hyperlink" Target="https://bangkok.unesco.org/content/audiovisual-archiving-philosophy-and-principl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4FA3-A7F9-E71E-7704-CF06CF442291}"/>
              </a:ext>
            </a:extLst>
          </p:cNvPr>
          <p:cNvSpPr>
            <a:spLocks noGrp="1"/>
          </p:cNvSpPr>
          <p:nvPr>
            <p:ph type="ctrTitle"/>
          </p:nvPr>
        </p:nvSpPr>
        <p:spPr>
          <a:xfrm>
            <a:off x="2589213" y="1665028"/>
            <a:ext cx="8915399" cy="2674960"/>
          </a:xfrm>
        </p:spPr>
        <p:txBody>
          <a:bodyPr>
            <a:normAutofit/>
          </a:bodyPr>
          <a:lstStyle/>
          <a:p>
            <a:r>
              <a:rPr lang="en-AU" dirty="0"/>
              <a:t>History of the NFSA Nitrate Collection</a:t>
            </a:r>
            <a:br>
              <a:rPr lang="en-AU" dirty="0"/>
            </a:br>
            <a:r>
              <a:rPr lang="en-AU" dirty="0"/>
              <a:t>1935 - 2001</a:t>
            </a:r>
          </a:p>
        </p:txBody>
      </p:sp>
      <p:sp>
        <p:nvSpPr>
          <p:cNvPr id="3" name="Subtitle 2">
            <a:extLst>
              <a:ext uri="{FF2B5EF4-FFF2-40B4-BE49-F238E27FC236}">
                <a16:creationId xmlns:a16="http://schemas.microsoft.com/office/drawing/2014/main" id="{4BB216DB-9B9C-9F9D-BCD0-859BFE9DFFB0}"/>
              </a:ext>
            </a:extLst>
          </p:cNvPr>
          <p:cNvSpPr>
            <a:spLocks noGrp="1"/>
          </p:cNvSpPr>
          <p:nvPr>
            <p:ph type="subTitle" idx="1"/>
          </p:nvPr>
        </p:nvSpPr>
        <p:spPr>
          <a:xfrm>
            <a:off x="2821225" y="5009391"/>
            <a:ext cx="8915399" cy="1126283"/>
          </a:xfrm>
        </p:spPr>
        <p:txBody>
          <a:bodyPr>
            <a:normAutofit fontScale="70000" lnSpcReduction="20000"/>
          </a:bodyPr>
          <a:lstStyle/>
          <a:p>
            <a:endParaRPr lang="en-AU" dirty="0"/>
          </a:p>
          <a:p>
            <a:r>
              <a:rPr lang="en-AU" sz="3600" b="1" dirty="0"/>
              <a:t>Ray Edmondson</a:t>
            </a:r>
          </a:p>
          <a:p>
            <a:r>
              <a:rPr lang="en-AU" sz="3600" dirty="0"/>
              <a:t>ray@archival.au</a:t>
            </a:r>
          </a:p>
        </p:txBody>
      </p:sp>
    </p:spTree>
    <p:extLst>
      <p:ext uri="{BB962C8B-B14F-4D97-AF65-F5344CB8AC3E}">
        <p14:creationId xmlns:p14="http://schemas.microsoft.com/office/powerpoint/2010/main" val="470606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77F9-2AB1-8EE3-B37E-47C2F4AD8CF6}"/>
              </a:ext>
            </a:extLst>
          </p:cNvPr>
          <p:cNvSpPr>
            <a:spLocks noGrp="1"/>
          </p:cNvSpPr>
          <p:nvPr>
            <p:ph type="title"/>
          </p:nvPr>
        </p:nvSpPr>
        <p:spPr/>
        <p:txBody>
          <a:bodyPr/>
          <a:lstStyle/>
          <a:p>
            <a:r>
              <a:rPr lang="en-AU" dirty="0"/>
              <a:t>1968-70: Turning Points</a:t>
            </a:r>
          </a:p>
        </p:txBody>
      </p:sp>
      <p:sp>
        <p:nvSpPr>
          <p:cNvPr id="3" name="Content Placeholder 2">
            <a:extLst>
              <a:ext uri="{FF2B5EF4-FFF2-40B4-BE49-F238E27FC236}">
                <a16:creationId xmlns:a16="http://schemas.microsoft.com/office/drawing/2014/main" id="{195562A3-FC6C-623B-17A3-182A1927FCBC}"/>
              </a:ext>
            </a:extLst>
          </p:cNvPr>
          <p:cNvSpPr>
            <a:spLocks noGrp="1"/>
          </p:cNvSpPr>
          <p:nvPr>
            <p:ph idx="1"/>
          </p:nvPr>
        </p:nvSpPr>
        <p:spPr/>
        <p:txBody>
          <a:bodyPr>
            <a:normAutofit/>
          </a:bodyPr>
          <a:lstStyle/>
          <a:p>
            <a:r>
              <a:rPr lang="en-AU" sz="2000" b="1" dirty="0"/>
              <a:t>National Library building opens –Film Division moves from Civic shop front to rear of 3rd floor</a:t>
            </a:r>
          </a:p>
          <a:p>
            <a:r>
              <a:rPr lang="en-AU" sz="2000" b="1" dirty="0"/>
              <a:t>Cull of the nitrate collection</a:t>
            </a:r>
          </a:p>
          <a:p>
            <a:r>
              <a:rPr lang="en-AU" sz="2000" b="1" dirty="0"/>
              <a:t>Ultimatum from FIAF</a:t>
            </a:r>
          </a:p>
          <a:p>
            <a:r>
              <a:rPr lang="en-AU" sz="2000" b="1" dirty="0"/>
              <a:t>Enter the Senator….</a:t>
            </a:r>
          </a:p>
        </p:txBody>
      </p:sp>
      <p:pic>
        <p:nvPicPr>
          <p:cNvPr id="5" name="Picture 4">
            <a:extLst>
              <a:ext uri="{FF2B5EF4-FFF2-40B4-BE49-F238E27FC236}">
                <a16:creationId xmlns:a16="http://schemas.microsoft.com/office/drawing/2014/main" id="{70E65E87-6FAD-C730-7DE5-AE2E99425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213" y="3662433"/>
            <a:ext cx="5146036" cy="2581135"/>
          </a:xfrm>
          <a:prstGeom prst="rect">
            <a:avLst/>
          </a:prstGeom>
        </p:spPr>
      </p:pic>
    </p:spTree>
    <p:extLst>
      <p:ext uri="{BB962C8B-B14F-4D97-AF65-F5344CB8AC3E}">
        <p14:creationId xmlns:p14="http://schemas.microsoft.com/office/powerpoint/2010/main" val="2408640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EC0DFB-447B-6FA1-5754-250020FB3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2266" y="1838283"/>
            <a:ext cx="4775426" cy="4775426"/>
          </a:xfrm>
          <a:prstGeom prst="rect">
            <a:avLst/>
          </a:prstGeom>
        </p:spPr>
      </p:pic>
      <p:sp>
        <p:nvSpPr>
          <p:cNvPr id="2" name="Title 1">
            <a:extLst>
              <a:ext uri="{FF2B5EF4-FFF2-40B4-BE49-F238E27FC236}">
                <a16:creationId xmlns:a16="http://schemas.microsoft.com/office/drawing/2014/main" id="{2DB7CAD0-5023-70B7-EE61-9E330DB9C7E6}"/>
              </a:ext>
            </a:extLst>
          </p:cNvPr>
          <p:cNvSpPr>
            <a:spLocks noGrp="1"/>
          </p:cNvSpPr>
          <p:nvPr>
            <p:ph type="title"/>
          </p:nvPr>
        </p:nvSpPr>
        <p:spPr/>
        <p:txBody>
          <a:bodyPr/>
          <a:lstStyle/>
          <a:p>
            <a:r>
              <a:rPr lang="en-AU" dirty="0"/>
              <a:t>1970: A Moving Experience</a:t>
            </a:r>
          </a:p>
        </p:txBody>
      </p:sp>
      <p:sp>
        <p:nvSpPr>
          <p:cNvPr id="6" name="Text Placeholder 5">
            <a:extLst>
              <a:ext uri="{FF2B5EF4-FFF2-40B4-BE49-F238E27FC236}">
                <a16:creationId xmlns:a16="http://schemas.microsoft.com/office/drawing/2014/main" id="{5F4111E6-B828-1D2F-79A0-0718FBC6503B}"/>
              </a:ext>
            </a:extLst>
          </p:cNvPr>
          <p:cNvSpPr>
            <a:spLocks noGrp="1"/>
          </p:cNvSpPr>
          <p:nvPr>
            <p:ph type="body" idx="1"/>
          </p:nvPr>
        </p:nvSpPr>
        <p:spPr/>
        <p:txBody>
          <a:bodyPr/>
          <a:lstStyle/>
          <a:p>
            <a:endParaRPr lang="en-AU"/>
          </a:p>
        </p:txBody>
      </p:sp>
      <p:sp>
        <p:nvSpPr>
          <p:cNvPr id="3" name="Content Placeholder 2">
            <a:extLst>
              <a:ext uri="{FF2B5EF4-FFF2-40B4-BE49-F238E27FC236}">
                <a16:creationId xmlns:a16="http://schemas.microsoft.com/office/drawing/2014/main" id="{645313C6-BAAC-4657-FEC0-FE938B5CAC4F}"/>
              </a:ext>
            </a:extLst>
          </p:cNvPr>
          <p:cNvSpPr>
            <a:spLocks noGrp="1"/>
          </p:cNvSpPr>
          <p:nvPr>
            <p:ph sz="half" idx="2"/>
          </p:nvPr>
        </p:nvSpPr>
        <p:spPr>
          <a:xfrm>
            <a:off x="2589212" y="1838283"/>
            <a:ext cx="4342893" cy="4395607"/>
          </a:xfrm>
        </p:spPr>
        <p:txBody>
          <a:bodyPr>
            <a:normAutofit/>
          </a:bodyPr>
          <a:lstStyle/>
          <a:p>
            <a:r>
              <a:rPr lang="en-AU" sz="2000" b="1" dirty="0"/>
              <a:t>Bunker obtained at the Government Munitions Filling Factory, St Marys</a:t>
            </a:r>
          </a:p>
          <a:p>
            <a:r>
              <a:rPr lang="en-AU" sz="2000" b="1" dirty="0"/>
              <a:t>Transfer by road: the disappearing truck</a:t>
            </a:r>
          </a:p>
          <a:p>
            <a:r>
              <a:rPr lang="en-AU" sz="2000" b="1" dirty="0"/>
              <a:t>Room to expand: no destruction after copying</a:t>
            </a:r>
          </a:p>
          <a:p>
            <a:r>
              <a:rPr lang="en-AU" sz="2000" b="1" dirty="0"/>
              <a:t>Rapid growth: Commonwealth Film Unit,  Efftee Studios collection</a:t>
            </a:r>
          </a:p>
        </p:txBody>
      </p:sp>
      <p:sp>
        <p:nvSpPr>
          <p:cNvPr id="7" name="Text Placeholder 6">
            <a:extLst>
              <a:ext uri="{FF2B5EF4-FFF2-40B4-BE49-F238E27FC236}">
                <a16:creationId xmlns:a16="http://schemas.microsoft.com/office/drawing/2014/main" id="{F3DF445F-B834-F4A0-4F5C-BEE02D48404D}"/>
              </a:ext>
            </a:extLst>
          </p:cNvPr>
          <p:cNvSpPr>
            <a:spLocks noGrp="1"/>
          </p:cNvSpPr>
          <p:nvPr>
            <p:ph type="body" sz="quarter" idx="3"/>
          </p:nvPr>
        </p:nvSpPr>
        <p:spPr>
          <a:xfrm>
            <a:off x="7506629" y="5336237"/>
            <a:ext cx="3999001" cy="745907"/>
          </a:xfrm>
        </p:spPr>
        <p:txBody>
          <a:bodyPr/>
          <a:lstStyle/>
          <a:p>
            <a:endParaRPr lang="en-AU" dirty="0"/>
          </a:p>
        </p:txBody>
      </p:sp>
      <p:sp>
        <p:nvSpPr>
          <p:cNvPr id="8" name="Content Placeholder 7">
            <a:extLst>
              <a:ext uri="{FF2B5EF4-FFF2-40B4-BE49-F238E27FC236}">
                <a16:creationId xmlns:a16="http://schemas.microsoft.com/office/drawing/2014/main" id="{420D28DB-3DE2-1299-1990-5F36A94BCAD9}"/>
              </a:ext>
            </a:extLst>
          </p:cNvPr>
          <p:cNvSpPr>
            <a:spLocks noGrp="1"/>
          </p:cNvSpPr>
          <p:nvPr>
            <p:ph sz="quarter" idx="4"/>
          </p:nvPr>
        </p:nvSpPr>
        <p:spPr>
          <a:xfrm>
            <a:off x="8091055" y="5153890"/>
            <a:ext cx="3414576" cy="745907"/>
          </a:xfrm>
        </p:spPr>
        <p:txBody>
          <a:bodyPr>
            <a:normAutofit/>
          </a:bodyPr>
          <a:lstStyle/>
          <a:p>
            <a:r>
              <a:rPr lang="en-AU" sz="2800" b="1" dirty="0">
                <a:solidFill>
                  <a:srgbClr val="FFFF00"/>
                </a:solidFill>
              </a:rPr>
              <a:t>NO, NOT HERE</a:t>
            </a:r>
          </a:p>
        </p:txBody>
      </p:sp>
    </p:spTree>
    <p:extLst>
      <p:ext uri="{BB962C8B-B14F-4D97-AF65-F5344CB8AC3E}">
        <p14:creationId xmlns:p14="http://schemas.microsoft.com/office/powerpoint/2010/main" val="2056887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121F-CA0B-7FF8-A91D-DEC3042ECF9A}"/>
              </a:ext>
            </a:extLst>
          </p:cNvPr>
          <p:cNvSpPr>
            <a:spLocks noGrp="1"/>
          </p:cNvSpPr>
          <p:nvPr>
            <p:ph type="title"/>
          </p:nvPr>
        </p:nvSpPr>
        <p:spPr/>
        <p:txBody>
          <a:bodyPr/>
          <a:lstStyle/>
          <a:p>
            <a:r>
              <a:rPr lang="en-AU" dirty="0"/>
              <a:t>Efftee Studio 1931-34</a:t>
            </a:r>
          </a:p>
        </p:txBody>
      </p:sp>
      <p:pic>
        <p:nvPicPr>
          <p:cNvPr id="5" name="Content Placeholder 4">
            <a:extLst>
              <a:ext uri="{FF2B5EF4-FFF2-40B4-BE49-F238E27FC236}">
                <a16:creationId xmlns:a16="http://schemas.microsoft.com/office/drawing/2014/main" id="{AE6FE2F6-A022-F248-E507-EBA3F2BB6A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30304" y="1665981"/>
            <a:ext cx="5968771" cy="4550107"/>
          </a:xfrm>
        </p:spPr>
      </p:pic>
    </p:spTree>
    <p:extLst>
      <p:ext uri="{BB962C8B-B14F-4D97-AF65-F5344CB8AC3E}">
        <p14:creationId xmlns:p14="http://schemas.microsoft.com/office/powerpoint/2010/main" val="1108441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39C6-DAA2-2709-FB99-DFA2420165FB}"/>
              </a:ext>
            </a:extLst>
          </p:cNvPr>
          <p:cNvSpPr>
            <a:spLocks noGrp="1"/>
          </p:cNvSpPr>
          <p:nvPr>
            <p:ph type="title"/>
          </p:nvPr>
        </p:nvSpPr>
        <p:spPr/>
        <p:txBody>
          <a:bodyPr/>
          <a:lstStyle/>
          <a:p>
            <a:r>
              <a:rPr lang="en-AU" dirty="0"/>
              <a:t>The 1970s</a:t>
            </a:r>
          </a:p>
        </p:txBody>
      </p:sp>
      <p:sp>
        <p:nvSpPr>
          <p:cNvPr id="3" name="Content Placeholder 2">
            <a:extLst>
              <a:ext uri="{FF2B5EF4-FFF2-40B4-BE49-F238E27FC236}">
                <a16:creationId xmlns:a16="http://schemas.microsoft.com/office/drawing/2014/main" id="{DDD7C378-B839-D682-026C-FA96F4B0DBFB}"/>
              </a:ext>
            </a:extLst>
          </p:cNvPr>
          <p:cNvSpPr>
            <a:spLocks noGrp="1"/>
          </p:cNvSpPr>
          <p:nvPr>
            <p:ph idx="1"/>
          </p:nvPr>
        </p:nvSpPr>
        <p:spPr>
          <a:xfrm>
            <a:off x="2589212" y="2133600"/>
            <a:ext cx="8915400" cy="2479964"/>
          </a:xfrm>
        </p:spPr>
        <p:txBody>
          <a:bodyPr/>
          <a:lstStyle/>
          <a:p>
            <a:endParaRPr lang="en-AU" dirty="0"/>
          </a:p>
          <a:p>
            <a:r>
              <a:rPr lang="en-AU" sz="2000" b="1" dirty="0"/>
              <a:t>Revival of the film industry</a:t>
            </a:r>
          </a:p>
          <a:p>
            <a:r>
              <a:rPr lang="en-AU" sz="2000" b="1" dirty="0"/>
              <a:t>First dedicated staff unit for the film archive</a:t>
            </a:r>
          </a:p>
          <a:p>
            <a:r>
              <a:rPr lang="en-AU" sz="2000" b="1" dirty="0"/>
              <a:t>Application of FIAF standards </a:t>
            </a:r>
          </a:p>
          <a:p>
            <a:r>
              <a:rPr lang="en-AU" sz="2000" b="1" dirty="0"/>
              <a:t>Construction of Mitchell vault and final transfer of the collection from St Mary’s</a:t>
            </a:r>
          </a:p>
          <a:p>
            <a:endParaRPr lang="en-AU" sz="2000" b="1" dirty="0"/>
          </a:p>
          <a:p>
            <a:endParaRPr lang="en-AU" dirty="0"/>
          </a:p>
        </p:txBody>
      </p:sp>
    </p:spTree>
    <p:extLst>
      <p:ext uri="{BB962C8B-B14F-4D97-AF65-F5344CB8AC3E}">
        <p14:creationId xmlns:p14="http://schemas.microsoft.com/office/powerpoint/2010/main" val="4164564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EFCE-668B-FEEE-13F3-91DAEF319A42}"/>
              </a:ext>
            </a:extLst>
          </p:cNvPr>
          <p:cNvSpPr>
            <a:spLocks noGrp="1"/>
          </p:cNvSpPr>
          <p:nvPr>
            <p:ph type="title"/>
          </p:nvPr>
        </p:nvSpPr>
        <p:spPr/>
        <p:txBody>
          <a:bodyPr/>
          <a:lstStyle/>
          <a:p>
            <a:r>
              <a:rPr lang="en-AU" dirty="0"/>
              <a:t>The Mitchell vault</a:t>
            </a:r>
          </a:p>
        </p:txBody>
      </p:sp>
      <p:sp>
        <p:nvSpPr>
          <p:cNvPr id="3" name="Content Placeholder 2">
            <a:extLst>
              <a:ext uri="{FF2B5EF4-FFF2-40B4-BE49-F238E27FC236}">
                <a16:creationId xmlns:a16="http://schemas.microsoft.com/office/drawing/2014/main" id="{48BA0C69-9026-6967-B407-E4C78400CABC}"/>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B9AAA853-47E6-94F2-9FA4-81A4C5C5DAE1}"/>
              </a:ext>
            </a:extLst>
          </p:cNvPr>
          <p:cNvPicPr>
            <a:picLocks noChangeAspect="1"/>
          </p:cNvPicPr>
          <p:nvPr/>
        </p:nvPicPr>
        <p:blipFill>
          <a:blip r:embed="rId3"/>
          <a:stretch>
            <a:fillRect/>
          </a:stretch>
        </p:blipFill>
        <p:spPr>
          <a:xfrm>
            <a:off x="1813367" y="565030"/>
            <a:ext cx="8565266" cy="5727940"/>
          </a:xfrm>
          <a:prstGeom prst="rect">
            <a:avLst/>
          </a:prstGeom>
        </p:spPr>
      </p:pic>
    </p:spTree>
    <p:extLst>
      <p:ext uri="{BB962C8B-B14F-4D97-AF65-F5344CB8AC3E}">
        <p14:creationId xmlns:p14="http://schemas.microsoft.com/office/powerpoint/2010/main" val="3320212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6B551C-4AC0-FD55-CE87-07AAA5FCE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3" y="0"/>
            <a:ext cx="8592539" cy="6874031"/>
          </a:xfrm>
          <a:prstGeom prst="rect">
            <a:avLst/>
          </a:prstGeom>
        </p:spPr>
      </p:pic>
      <p:sp>
        <p:nvSpPr>
          <p:cNvPr id="3" name="Content Placeholder 2">
            <a:extLst>
              <a:ext uri="{FF2B5EF4-FFF2-40B4-BE49-F238E27FC236}">
                <a16:creationId xmlns:a16="http://schemas.microsoft.com/office/drawing/2014/main" id="{A50CFAE3-F482-FB8D-BBC2-2B437184B747}"/>
              </a:ext>
            </a:extLst>
          </p:cNvPr>
          <p:cNvSpPr>
            <a:spLocks noGrp="1"/>
          </p:cNvSpPr>
          <p:nvPr>
            <p:ph idx="1"/>
          </p:nvPr>
        </p:nvSpPr>
        <p:spPr>
          <a:xfrm>
            <a:off x="8756072" y="2258291"/>
            <a:ext cx="3435927" cy="4461163"/>
          </a:xfrm>
        </p:spPr>
        <p:txBody>
          <a:bodyPr>
            <a:normAutofit/>
          </a:bodyPr>
          <a:lstStyle/>
          <a:p>
            <a:r>
              <a:rPr lang="en-AU" sz="2000" b="1" dirty="0"/>
              <a:t>A sense that we were running out of time…</a:t>
            </a:r>
          </a:p>
          <a:p>
            <a:r>
              <a:rPr lang="en-AU" sz="2000" b="1" dirty="0"/>
              <a:t>A national treasure hunt</a:t>
            </a:r>
          </a:p>
          <a:p>
            <a:r>
              <a:rPr lang="en-AU" sz="2000" b="1" dirty="0"/>
              <a:t>Finds included </a:t>
            </a:r>
            <a:r>
              <a:rPr lang="en-AU" sz="2000" b="1" i="1" dirty="0"/>
              <a:t>The Woman Suffers (</a:t>
            </a:r>
            <a:r>
              <a:rPr lang="en-AU" sz="2000" b="1" dirty="0"/>
              <a:t>1918</a:t>
            </a:r>
            <a:r>
              <a:rPr lang="en-AU" sz="2000" b="1" i="1" dirty="0"/>
              <a:t>)  </a:t>
            </a:r>
            <a:r>
              <a:rPr lang="en-AU" sz="2000" b="1" dirty="0"/>
              <a:t>and</a:t>
            </a:r>
            <a:r>
              <a:rPr lang="en-AU" sz="2000" b="1" i="1" dirty="0"/>
              <a:t> The Story of the Kelly Gang </a:t>
            </a:r>
            <a:r>
              <a:rPr lang="en-AU" sz="2000" b="1" dirty="0"/>
              <a:t>(1906)</a:t>
            </a:r>
            <a:endParaRPr lang="en-AU" sz="2000" b="1" i="1" dirty="0"/>
          </a:p>
          <a:p>
            <a:r>
              <a:rPr lang="en-AU" sz="2000" b="1" dirty="0"/>
              <a:t>National Film and Sound Archive created in April 1984</a:t>
            </a:r>
          </a:p>
        </p:txBody>
      </p:sp>
      <p:sp>
        <p:nvSpPr>
          <p:cNvPr id="2" name="Title 1">
            <a:extLst>
              <a:ext uri="{FF2B5EF4-FFF2-40B4-BE49-F238E27FC236}">
                <a16:creationId xmlns:a16="http://schemas.microsoft.com/office/drawing/2014/main" id="{F99704B8-C462-D8F7-BB6E-77DA39136258}"/>
              </a:ext>
            </a:extLst>
          </p:cNvPr>
          <p:cNvSpPr>
            <a:spLocks noGrp="1"/>
          </p:cNvSpPr>
          <p:nvPr>
            <p:ph type="title"/>
          </p:nvPr>
        </p:nvSpPr>
        <p:spPr>
          <a:xfrm>
            <a:off x="2008909" y="914400"/>
            <a:ext cx="9495703" cy="990600"/>
          </a:xfrm>
        </p:spPr>
        <p:txBody>
          <a:bodyPr>
            <a:normAutofit fontScale="90000"/>
          </a:bodyPr>
          <a:lstStyle/>
          <a:p>
            <a:r>
              <a:rPr lang="en-AU" b="1" dirty="0">
                <a:solidFill>
                  <a:schemeClr val="accent1"/>
                </a:solidFill>
              </a:rPr>
              <a:t>1981: The Last Film Search – nitrate won’t wait</a:t>
            </a:r>
          </a:p>
        </p:txBody>
      </p:sp>
    </p:spTree>
    <p:extLst>
      <p:ext uri="{BB962C8B-B14F-4D97-AF65-F5344CB8AC3E}">
        <p14:creationId xmlns:p14="http://schemas.microsoft.com/office/powerpoint/2010/main" val="4281585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A9E08-FCC3-65B3-BCBF-CF2DB6D92121}"/>
              </a:ext>
            </a:extLst>
          </p:cNvPr>
          <p:cNvSpPr>
            <a:spLocks noGrp="1"/>
          </p:cNvSpPr>
          <p:nvPr>
            <p:ph type="title"/>
          </p:nvPr>
        </p:nvSpPr>
        <p:spPr/>
        <p:txBody>
          <a:bodyPr/>
          <a:lstStyle/>
          <a:p>
            <a:r>
              <a:rPr lang="en-AU" dirty="0"/>
              <a:t>1988: Operation Newsreel</a:t>
            </a:r>
          </a:p>
        </p:txBody>
      </p:sp>
      <p:pic>
        <p:nvPicPr>
          <p:cNvPr id="5" name="Content Placeholder 4">
            <a:extLst>
              <a:ext uri="{FF2B5EF4-FFF2-40B4-BE49-F238E27FC236}">
                <a16:creationId xmlns:a16="http://schemas.microsoft.com/office/drawing/2014/main" id="{32E06348-0436-BE11-5DB8-92F9C6B8D6B1}"/>
              </a:ext>
            </a:extLst>
          </p:cNvPr>
          <p:cNvPicPr>
            <a:picLocks noGrp="1" noChangeAspect="1"/>
          </p:cNvPicPr>
          <p:nvPr>
            <p:ph idx="1"/>
          </p:nvPr>
        </p:nvPicPr>
        <p:blipFill>
          <a:blip r:embed="rId3"/>
          <a:stretch>
            <a:fillRect/>
          </a:stretch>
        </p:blipFill>
        <p:spPr>
          <a:xfrm rot="5400000">
            <a:off x="3887968" y="1136264"/>
            <a:ext cx="5001851" cy="5454794"/>
          </a:xfrm>
        </p:spPr>
      </p:pic>
    </p:spTree>
    <p:extLst>
      <p:ext uri="{BB962C8B-B14F-4D97-AF65-F5344CB8AC3E}">
        <p14:creationId xmlns:p14="http://schemas.microsoft.com/office/powerpoint/2010/main" val="3499365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79EBF-627C-6A88-8758-471F33DE8FCB}"/>
              </a:ext>
            </a:extLst>
          </p:cNvPr>
          <p:cNvSpPr>
            <a:spLocks noGrp="1"/>
          </p:cNvSpPr>
          <p:nvPr>
            <p:ph type="title"/>
          </p:nvPr>
        </p:nvSpPr>
        <p:spPr/>
        <p:txBody>
          <a:bodyPr/>
          <a:lstStyle/>
          <a:p>
            <a:r>
              <a:rPr lang="en-AU" dirty="0"/>
              <a:t>1991-93: Contraction</a:t>
            </a:r>
          </a:p>
        </p:txBody>
      </p:sp>
      <p:sp>
        <p:nvSpPr>
          <p:cNvPr id="3" name="Content Placeholder 2">
            <a:extLst>
              <a:ext uri="{FF2B5EF4-FFF2-40B4-BE49-F238E27FC236}">
                <a16:creationId xmlns:a16="http://schemas.microsoft.com/office/drawing/2014/main" id="{D6BD9797-ECAC-C1B3-5C2D-D3A5DA5C2D7A}"/>
              </a:ext>
            </a:extLst>
          </p:cNvPr>
          <p:cNvSpPr>
            <a:spLocks noGrp="1"/>
          </p:cNvSpPr>
          <p:nvPr>
            <p:ph idx="1"/>
          </p:nvPr>
        </p:nvSpPr>
        <p:spPr>
          <a:xfrm>
            <a:off x="1066801" y="2133599"/>
            <a:ext cx="3699163" cy="3089565"/>
          </a:xfrm>
        </p:spPr>
        <p:txBody>
          <a:bodyPr>
            <a:normAutofit/>
          </a:bodyPr>
          <a:lstStyle/>
          <a:p>
            <a:r>
              <a:rPr lang="en-AU" sz="2000" b="1" dirty="0"/>
              <a:t>Closure of access</a:t>
            </a:r>
          </a:p>
          <a:p>
            <a:r>
              <a:rPr lang="en-AU" sz="2000" b="1" dirty="0"/>
              <a:t>Accessioning of backlogs</a:t>
            </a:r>
          </a:p>
          <a:p>
            <a:r>
              <a:rPr lang="en-AU" sz="2000" b="1" dirty="0"/>
              <a:t>Repatriation</a:t>
            </a:r>
          </a:p>
          <a:p>
            <a:r>
              <a:rPr lang="en-AU" sz="2000" b="1" dirty="0"/>
              <a:t>Policy mindset</a:t>
            </a:r>
          </a:p>
          <a:p>
            <a:r>
              <a:rPr lang="en-AU" sz="2000" b="1" dirty="0"/>
              <a:t>Keeping the Corrick collection</a:t>
            </a:r>
          </a:p>
        </p:txBody>
      </p:sp>
      <p:pic>
        <p:nvPicPr>
          <p:cNvPr id="5" name="Picture 4">
            <a:extLst>
              <a:ext uri="{FF2B5EF4-FFF2-40B4-BE49-F238E27FC236}">
                <a16:creationId xmlns:a16="http://schemas.microsoft.com/office/drawing/2014/main" id="{7A9DE70A-F070-8C30-0205-6F3E85767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054" y="3080378"/>
            <a:ext cx="6386945" cy="3777622"/>
          </a:xfrm>
          <a:prstGeom prst="rect">
            <a:avLst/>
          </a:prstGeom>
        </p:spPr>
      </p:pic>
    </p:spTree>
    <p:extLst>
      <p:ext uri="{BB962C8B-B14F-4D97-AF65-F5344CB8AC3E}">
        <p14:creationId xmlns:p14="http://schemas.microsoft.com/office/powerpoint/2010/main" val="3055885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26DB-9553-97E9-9ACE-440E0E16C8B5}"/>
              </a:ext>
            </a:extLst>
          </p:cNvPr>
          <p:cNvSpPr>
            <a:spLocks noGrp="1"/>
          </p:cNvSpPr>
          <p:nvPr>
            <p:ph type="title"/>
          </p:nvPr>
        </p:nvSpPr>
        <p:spPr/>
        <p:txBody>
          <a:bodyPr/>
          <a:lstStyle/>
          <a:p>
            <a:r>
              <a:rPr lang="en-AU" dirty="0"/>
              <a:t>What’s in the nitrate collection now?</a:t>
            </a:r>
          </a:p>
        </p:txBody>
      </p:sp>
      <p:pic>
        <p:nvPicPr>
          <p:cNvPr id="5" name="Content Placeholder 4">
            <a:extLst>
              <a:ext uri="{FF2B5EF4-FFF2-40B4-BE49-F238E27FC236}">
                <a16:creationId xmlns:a16="http://schemas.microsoft.com/office/drawing/2014/main" id="{C978917F-0EDE-8F59-80E0-02888070FD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31229" y="1491621"/>
            <a:ext cx="4180114" cy="5125045"/>
          </a:xfrm>
        </p:spPr>
      </p:pic>
    </p:spTree>
    <p:extLst>
      <p:ext uri="{BB962C8B-B14F-4D97-AF65-F5344CB8AC3E}">
        <p14:creationId xmlns:p14="http://schemas.microsoft.com/office/powerpoint/2010/main" val="687395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C0DD5-CDBE-644A-7121-3F739D76DA8A}"/>
              </a:ext>
            </a:extLst>
          </p:cNvPr>
          <p:cNvSpPr>
            <a:spLocks noGrp="1"/>
          </p:cNvSpPr>
          <p:nvPr>
            <p:ph type="title"/>
          </p:nvPr>
        </p:nvSpPr>
        <p:spPr/>
        <p:txBody>
          <a:bodyPr/>
          <a:lstStyle/>
          <a:p>
            <a:r>
              <a:rPr lang="en-AU" dirty="0"/>
              <a:t>1994-2001 Reflections</a:t>
            </a:r>
          </a:p>
        </p:txBody>
      </p:sp>
      <p:sp>
        <p:nvSpPr>
          <p:cNvPr id="3" name="Content Placeholder 2">
            <a:extLst>
              <a:ext uri="{FF2B5EF4-FFF2-40B4-BE49-F238E27FC236}">
                <a16:creationId xmlns:a16="http://schemas.microsoft.com/office/drawing/2014/main" id="{3E701A3E-C89A-FB5B-86DE-33C77971A2B9}"/>
              </a:ext>
            </a:extLst>
          </p:cNvPr>
          <p:cNvSpPr>
            <a:spLocks noGrp="1"/>
          </p:cNvSpPr>
          <p:nvPr>
            <p:ph idx="1"/>
          </p:nvPr>
        </p:nvSpPr>
        <p:spPr>
          <a:xfrm>
            <a:off x="6664036" y="2133600"/>
            <a:ext cx="4840576" cy="3777622"/>
          </a:xfrm>
        </p:spPr>
        <p:txBody>
          <a:bodyPr/>
          <a:lstStyle/>
          <a:p>
            <a:r>
              <a:rPr lang="en-AU" sz="2000" b="1" dirty="0"/>
              <a:t>Retained nitrate now sometimes in better shape than the acetate copies made from it.</a:t>
            </a:r>
          </a:p>
          <a:p>
            <a:r>
              <a:rPr lang="en-AU" sz="2000" b="1" dirty="0"/>
              <a:t>Appreciation of the value of the original artefact</a:t>
            </a:r>
          </a:p>
          <a:p>
            <a:r>
              <a:rPr lang="en-AU" sz="2000" b="1" dirty="0"/>
              <a:t>No copy can precisely duplicate the optical qualities of base and emulsion.</a:t>
            </a:r>
          </a:p>
          <a:p>
            <a:endParaRPr lang="en-AU" dirty="0"/>
          </a:p>
        </p:txBody>
      </p:sp>
      <p:pic>
        <p:nvPicPr>
          <p:cNvPr id="5" name="Picture 4">
            <a:extLst>
              <a:ext uri="{FF2B5EF4-FFF2-40B4-BE49-F238E27FC236}">
                <a16:creationId xmlns:a16="http://schemas.microsoft.com/office/drawing/2014/main" id="{4E9D620C-517F-5820-D4CD-54695B82E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00631">
            <a:off x="2592925" y="1905000"/>
            <a:ext cx="3337149" cy="4722380"/>
          </a:xfrm>
          <a:prstGeom prst="rect">
            <a:avLst/>
          </a:prstGeom>
        </p:spPr>
      </p:pic>
    </p:spTree>
    <p:extLst>
      <p:ext uri="{BB962C8B-B14F-4D97-AF65-F5344CB8AC3E}">
        <p14:creationId xmlns:p14="http://schemas.microsoft.com/office/powerpoint/2010/main" val="45965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568C80-6358-BB4B-53AA-5EEAE09FAB20}"/>
              </a:ext>
            </a:extLst>
          </p:cNvPr>
          <p:cNvSpPr>
            <a:spLocks noGrp="1"/>
          </p:cNvSpPr>
          <p:nvPr>
            <p:ph type="title"/>
          </p:nvPr>
        </p:nvSpPr>
        <p:spPr>
          <a:xfrm>
            <a:off x="5682343" y="624110"/>
            <a:ext cx="5822269" cy="1280890"/>
          </a:xfrm>
        </p:spPr>
        <p:txBody>
          <a:bodyPr/>
          <a:lstStyle/>
          <a:p>
            <a:r>
              <a:rPr lang="en-AU" dirty="0"/>
              <a:t>What is nitrate film?</a:t>
            </a:r>
          </a:p>
        </p:txBody>
      </p:sp>
      <p:pic>
        <p:nvPicPr>
          <p:cNvPr id="7" name="Content Placeholder 6">
            <a:extLst>
              <a:ext uri="{FF2B5EF4-FFF2-40B4-BE49-F238E27FC236}">
                <a16:creationId xmlns:a16="http://schemas.microsoft.com/office/drawing/2014/main" id="{1F1CB682-52C9-3B43-5BC2-DABF69456F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403672">
            <a:off x="6469615" y="1977390"/>
            <a:ext cx="4894101" cy="3752144"/>
          </a:xfrm>
        </p:spPr>
      </p:pic>
      <p:pic>
        <p:nvPicPr>
          <p:cNvPr id="3" name="Picture 2">
            <a:extLst>
              <a:ext uri="{FF2B5EF4-FFF2-40B4-BE49-F238E27FC236}">
                <a16:creationId xmlns:a16="http://schemas.microsoft.com/office/drawing/2014/main" id="{57EB50A5-5EDF-D2B4-A215-B932A193C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5279">
            <a:off x="1823501" y="1042726"/>
            <a:ext cx="3780503" cy="5581133"/>
          </a:xfrm>
          <a:prstGeom prst="rect">
            <a:avLst/>
          </a:prstGeom>
        </p:spPr>
      </p:pic>
    </p:spTree>
    <p:extLst>
      <p:ext uri="{BB962C8B-B14F-4D97-AF65-F5344CB8AC3E}">
        <p14:creationId xmlns:p14="http://schemas.microsoft.com/office/powerpoint/2010/main" val="2334223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D7A4-B9C5-D3CC-B559-18B93C3AF68D}"/>
              </a:ext>
            </a:extLst>
          </p:cNvPr>
          <p:cNvSpPr>
            <a:spLocks noGrp="1"/>
          </p:cNvSpPr>
          <p:nvPr>
            <p:ph type="title"/>
          </p:nvPr>
        </p:nvSpPr>
        <p:spPr/>
        <p:txBody>
          <a:bodyPr/>
          <a:lstStyle/>
          <a:p>
            <a:r>
              <a:rPr lang="en-AU" dirty="0"/>
              <a:t>Sources</a:t>
            </a:r>
          </a:p>
        </p:txBody>
      </p:sp>
      <p:sp>
        <p:nvSpPr>
          <p:cNvPr id="3" name="Content Placeholder 2">
            <a:extLst>
              <a:ext uri="{FF2B5EF4-FFF2-40B4-BE49-F238E27FC236}">
                <a16:creationId xmlns:a16="http://schemas.microsoft.com/office/drawing/2014/main" id="{98590DEF-2F2C-5405-15D1-CB520961A035}"/>
              </a:ext>
            </a:extLst>
          </p:cNvPr>
          <p:cNvSpPr>
            <a:spLocks noGrp="1"/>
          </p:cNvSpPr>
          <p:nvPr>
            <p:ph idx="1"/>
          </p:nvPr>
        </p:nvSpPr>
        <p:spPr>
          <a:xfrm>
            <a:off x="838200" y="1816198"/>
            <a:ext cx="10515600" cy="4351338"/>
          </a:xfrm>
        </p:spPr>
        <p:txBody>
          <a:bodyPr>
            <a:normAutofit lnSpcReduction="10000"/>
          </a:bodyPr>
          <a:lstStyle/>
          <a:p>
            <a:r>
              <a:rPr lang="en-AU" sz="2000" b="1" dirty="0"/>
              <a:t>Rod Wallace: </a:t>
            </a:r>
            <a:r>
              <a:rPr lang="en-AU" sz="2000" b="1" i="1" dirty="0"/>
              <a:t>The Film Division – Past, Present and Future  </a:t>
            </a:r>
            <a:r>
              <a:rPr lang="en-AU" sz="2000" b="1" dirty="0"/>
              <a:t>June, 1970</a:t>
            </a:r>
          </a:p>
          <a:p>
            <a:r>
              <a:rPr lang="en-AU" sz="2000" b="1" i="1" dirty="0"/>
              <a:t>The Last Newsreel  </a:t>
            </a:r>
            <a:r>
              <a:rPr lang="en-AU" sz="2000" b="1" i="1" dirty="0">
                <a:hlinkClick r:id="rId3"/>
              </a:rPr>
              <a:t>https://www.collection.nfsa.gov.au/title/53323</a:t>
            </a:r>
            <a:r>
              <a:rPr lang="en-AU" sz="2000" b="1" i="1" dirty="0"/>
              <a:t> </a:t>
            </a:r>
          </a:p>
          <a:p>
            <a:r>
              <a:rPr lang="en-AU" sz="2000" b="1" i="1" dirty="0"/>
              <a:t>The Last Film Search   </a:t>
            </a:r>
            <a:r>
              <a:rPr lang="en-AU" sz="2000" b="1" i="1" dirty="0">
                <a:hlinkClick r:id="rId4"/>
              </a:rPr>
              <a:t>https://www.collection.nfsa.gov.au/title/8017</a:t>
            </a:r>
            <a:r>
              <a:rPr lang="en-AU" sz="2000" b="1" i="1" dirty="0"/>
              <a:t> </a:t>
            </a:r>
          </a:p>
          <a:p>
            <a:r>
              <a:rPr lang="en-AU" sz="2000" b="1" i="1" dirty="0"/>
              <a:t>The Pictures that Moved </a:t>
            </a:r>
            <a:r>
              <a:rPr lang="en-AU" sz="2000" b="1" i="1" dirty="0">
                <a:hlinkClick r:id="rId5"/>
              </a:rPr>
              <a:t>https://shop.nfsa.gov.au/history-of-australian-cinema-pictures-that-moved-t</a:t>
            </a:r>
            <a:r>
              <a:rPr lang="en-AU" sz="2000" b="1" i="1" dirty="0"/>
              <a:t> </a:t>
            </a:r>
          </a:p>
          <a:p>
            <a:r>
              <a:rPr lang="en-AU" sz="2000" b="1" dirty="0"/>
              <a:t>Anthony Buckley: </a:t>
            </a:r>
            <a:r>
              <a:rPr lang="en-AU" sz="2000" b="1" i="1" dirty="0"/>
              <a:t>Behind a Velvet Light Trap   </a:t>
            </a:r>
            <a:r>
              <a:rPr lang="en-AU" sz="2000" b="1" i="1" dirty="0">
                <a:hlinkClick r:id="rId6"/>
              </a:rPr>
              <a:t>https://www.buckleyfilms.com.au/buckley_biography.html</a:t>
            </a:r>
            <a:r>
              <a:rPr lang="en-AU" sz="2000" b="1" i="1" dirty="0"/>
              <a:t> </a:t>
            </a:r>
          </a:p>
          <a:p>
            <a:r>
              <a:rPr lang="en-AU" sz="2000" b="1" dirty="0"/>
              <a:t>Anthony Buckley: </a:t>
            </a:r>
            <a:r>
              <a:rPr lang="en-AU" sz="2000" b="1" i="1" dirty="0"/>
              <a:t>Forgotten Cinema  </a:t>
            </a:r>
            <a:r>
              <a:rPr lang="en-AU" sz="2000" b="1" i="1" dirty="0">
                <a:hlinkClick r:id="rId7"/>
              </a:rPr>
              <a:t>https://www.acmi.net.au/works/67734--forgotten-cinema/</a:t>
            </a:r>
            <a:r>
              <a:rPr lang="en-AU" sz="2000" b="1" i="1" dirty="0"/>
              <a:t> </a:t>
            </a:r>
            <a:endParaRPr lang="en-AU" sz="2000" b="1" dirty="0"/>
          </a:p>
          <a:p>
            <a:r>
              <a:rPr lang="en-AU" sz="2000" b="1" dirty="0"/>
              <a:t>Ray Edmondson thesis: </a:t>
            </a:r>
            <a:r>
              <a:rPr lang="en-AU" sz="2000" b="1" i="1" dirty="0"/>
              <a:t>National Film and Sound Archive: The quest for identity  </a:t>
            </a:r>
            <a:r>
              <a:rPr lang="en-AU" sz="2000" b="1" dirty="0"/>
              <a:t> </a:t>
            </a:r>
            <a:r>
              <a:rPr lang="en-AU" sz="2000" b="1" dirty="0">
                <a:hlinkClick r:id="rId8"/>
              </a:rPr>
              <a:t>Link here</a:t>
            </a:r>
            <a:endParaRPr lang="en-AU" sz="2000" b="1" dirty="0"/>
          </a:p>
          <a:p>
            <a:r>
              <a:rPr lang="en-AU" sz="2000" b="1" i="1" dirty="0"/>
              <a:t>Audiovisual Archiving: Philosophy and Principles    </a:t>
            </a:r>
            <a:r>
              <a:rPr lang="en-AU" sz="2000" b="1" i="1" dirty="0">
                <a:hlinkClick r:id="rId9"/>
              </a:rPr>
              <a:t>Link principles</a:t>
            </a:r>
            <a:endParaRPr lang="en-AU" sz="2000" b="1" i="1" dirty="0"/>
          </a:p>
        </p:txBody>
      </p:sp>
    </p:spTree>
    <p:extLst>
      <p:ext uri="{BB962C8B-B14F-4D97-AF65-F5344CB8AC3E}">
        <p14:creationId xmlns:p14="http://schemas.microsoft.com/office/powerpoint/2010/main" val="2485625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0838-DFA6-5A4D-7C1B-92D73696899D}"/>
              </a:ext>
            </a:extLst>
          </p:cNvPr>
          <p:cNvSpPr>
            <a:spLocks noGrp="1"/>
          </p:cNvSpPr>
          <p:nvPr>
            <p:ph type="title"/>
          </p:nvPr>
        </p:nvSpPr>
        <p:spPr/>
        <p:txBody>
          <a:bodyPr/>
          <a:lstStyle/>
          <a:p>
            <a:r>
              <a:rPr lang="en-AU" dirty="0"/>
              <a:t>For the Term of His Natural Life (1927)</a:t>
            </a:r>
          </a:p>
        </p:txBody>
      </p:sp>
      <p:pic>
        <p:nvPicPr>
          <p:cNvPr id="5" name="Content Placeholder 4">
            <a:extLst>
              <a:ext uri="{FF2B5EF4-FFF2-40B4-BE49-F238E27FC236}">
                <a16:creationId xmlns:a16="http://schemas.microsoft.com/office/drawing/2014/main" id="{FFBF979A-7F05-4829-DD42-22ADDB8555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277581" y="165614"/>
            <a:ext cx="4887882" cy="7274257"/>
          </a:xfrm>
        </p:spPr>
      </p:pic>
    </p:spTree>
    <p:extLst>
      <p:ext uri="{BB962C8B-B14F-4D97-AF65-F5344CB8AC3E}">
        <p14:creationId xmlns:p14="http://schemas.microsoft.com/office/powerpoint/2010/main" val="175799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B87AF-08F6-820E-B065-9EE272B96F0D}"/>
              </a:ext>
            </a:extLst>
          </p:cNvPr>
          <p:cNvSpPr>
            <a:spLocks noGrp="1"/>
          </p:cNvSpPr>
          <p:nvPr>
            <p:ph type="title"/>
          </p:nvPr>
        </p:nvSpPr>
        <p:spPr>
          <a:xfrm>
            <a:off x="2073728" y="500062"/>
            <a:ext cx="9280071" cy="1325563"/>
          </a:xfrm>
        </p:spPr>
        <p:txBody>
          <a:bodyPr>
            <a:normAutofit/>
          </a:bodyPr>
          <a:lstStyle/>
          <a:p>
            <a:r>
              <a:rPr lang="en-AU" dirty="0"/>
              <a:t>1935-39: National Historical Film and Speaking Record Library</a:t>
            </a:r>
          </a:p>
        </p:txBody>
      </p:sp>
      <p:sp>
        <p:nvSpPr>
          <p:cNvPr id="3" name="Content Placeholder 2">
            <a:extLst>
              <a:ext uri="{FF2B5EF4-FFF2-40B4-BE49-F238E27FC236}">
                <a16:creationId xmlns:a16="http://schemas.microsoft.com/office/drawing/2014/main" id="{9BAE162C-18D2-3719-718F-5479E700DF77}"/>
              </a:ext>
            </a:extLst>
          </p:cNvPr>
          <p:cNvSpPr>
            <a:spLocks noGrp="1"/>
          </p:cNvSpPr>
          <p:nvPr>
            <p:ph idx="1"/>
          </p:nvPr>
        </p:nvSpPr>
        <p:spPr/>
        <p:txBody>
          <a:bodyPr>
            <a:normAutofit/>
          </a:bodyPr>
          <a:lstStyle/>
          <a:p>
            <a:endParaRPr lang="en-AU" dirty="0"/>
          </a:p>
          <a:p>
            <a:r>
              <a:rPr lang="en-AU" sz="2000" b="1" dirty="0"/>
              <a:t>Joint operation: Department of Commerce Cinema Branch /Commonwealth National Library</a:t>
            </a:r>
          </a:p>
          <a:p>
            <a:r>
              <a:rPr lang="en-AU" sz="2000" b="1" dirty="0"/>
              <a:t>Contemporary with first film archives in UK, France, Germany, USA – the founding members of FIAF in 1938</a:t>
            </a:r>
          </a:p>
          <a:p>
            <a:r>
              <a:rPr lang="en-AU" sz="2000" b="1" dirty="0"/>
              <a:t>Nitrate collection held in Melbourne</a:t>
            </a:r>
          </a:p>
          <a:p>
            <a:r>
              <a:rPr lang="en-AU" sz="2000" b="1" dirty="0"/>
              <a:t>Nitrate was then industry standard</a:t>
            </a:r>
          </a:p>
          <a:p>
            <a:r>
              <a:rPr lang="en-AU" sz="2000" b="1" dirty="0"/>
              <a:t>Structures upset by WW2</a:t>
            </a:r>
          </a:p>
        </p:txBody>
      </p:sp>
    </p:spTree>
    <p:extLst>
      <p:ext uri="{BB962C8B-B14F-4D97-AF65-F5344CB8AC3E}">
        <p14:creationId xmlns:p14="http://schemas.microsoft.com/office/powerpoint/2010/main" val="4137288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9791-367C-7061-430A-37175908D5C8}"/>
              </a:ext>
            </a:extLst>
          </p:cNvPr>
          <p:cNvSpPr>
            <a:spLocks noGrp="1"/>
          </p:cNvSpPr>
          <p:nvPr>
            <p:ph type="title"/>
          </p:nvPr>
        </p:nvSpPr>
        <p:spPr/>
        <p:txBody>
          <a:bodyPr/>
          <a:lstStyle/>
          <a:p>
            <a:r>
              <a:rPr lang="en-AU" dirty="0"/>
              <a:t>1946-50s: The CNL Film Division</a:t>
            </a:r>
          </a:p>
        </p:txBody>
      </p:sp>
      <p:sp>
        <p:nvSpPr>
          <p:cNvPr id="3" name="Content Placeholder 2">
            <a:extLst>
              <a:ext uri="{FF2B5EF4-FFF2-40B4-BE49-F238E27FC236}">
                <a16:creationId xmlns:a16="http://schemas.microsoft.com/office/drawing/2014/main" id="{5DCC03D7-FFDE-D391-E7A0-029B1E169E0B}"/>
              </a:ext>
            </a:extLst>
          </p:cNvPr>
          <p:cNvSpPr>
            <a:spLocks noGrp="1"/>
          </p:cNvSpPr>
          <p:nvPr>
            <p:ph idx="1"/>
          </p:nvPr>
        </p:nvSpPr>
        <p:spPr/>
        <p:txBody>
          <a:bodyPr>
            <a:normAutofit/>
          </a:bodyPr>
          <a:lstStyle/>
          <a:p>
            <a:r>
              <a:rPr lang="en-AU" sz="2000" b="1" dirty="0"/>
              <a:t>Popularisation of 16mm safety film for non-theatrical use</a:t>
            </a:r>
          </a:p>
          <a:p>
            <a:r>
              <a:rPr lang="en-AU" sz="2000" b="1" dirty="0"/>
              <a:t>Launch of the federal free film library network</a:t>
            </a:r>
          </a:p>
          <a:p>
            <a:r>
              <a:rPr lang="en-AU" sz="2000" b="1" dirty="0"/>
              <a:t>Creation of the Commonwealth National Library Film Division – a lending operation, not an archive</a:t>
            </a:r>
          </a:p>
          <a:p>
            <a:r>
              <a:rPr lang="en-AU" sz="2000" b="1" dirty="0"/>
              <a:t>1951 onward: film industry phases out nitrate</a:t>
            </a:r>
          </a:p>
          <a:p>
            <a:r>
              <a:rPr lang="en-AU" sz="2000" b="1" dirty="0"/>
              <a:t>1953: Nitrate film arrives from Melbourne –  storage becomes an issue</a:t>
            </a:r>
          </a:p>
          <a:p>
            <a:r>
              <a:rPr lang="en-AU" sz="2000" b="1" dirty="0"/>
              <a:t>Larry Lake is Division Head – 1953-56</a:t>
            </a:r>
          </a:p>
          <a:p>
            <a:endParaRPr lang="en-AU" dirty="0"/>
          </a:p>
        </p:txBody>
      </p:sp>
    </p:spTree>
    <p:extLst>
      <p:ext uri="{BB962C8B-B14F-4D97-AF65-F5344CB8AC3E}">
        <p14:creationId xmlns:p14="http://schemas.microsoft.com/office/powerpoint/2010/main" val="1302052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C2F87-6798-FC6A-44D4-9E8787214F22}"/>
              </a:ext>
            </a:extLst>
          </p:cNvPr>
          <p:cNvSpPr>
            <a:spLocks noGrp="1"/>
          </p:cNvSpPr>
          <p:nvPr>
            <p:ph type="title"/>
          </p:nvPr>
        </p:nvSpPr>
        <p:spPr/>
        <p:txBody>
          <a:bodyPr>
            <a:normAutofit/>
          </a:bodyPr>
          <a:lstStyle/>
          <a:p>
            <a:r>
              <a:rPr lang="en-AU" dirty="0">
                <a:solidFill>
                  <a:schemeClr val="accent2">
                    <a:lumMod val="75000"/>
                  </a:schemeClr>
                </a:solidFill>
              </a:rPr>
              <a:t>1954: </a:t>
            </a:r>
            <a:r>
              <a:rPr lang="en-AU" i="1" dirty="0">
                <a:solidFill>
                  <a:schemeClr val="accent2">
                    <a:lumMod val="75000"/>
                  </a:schemeClr>
                </a:solidFill>
              </a:rPr>
              <a:t>The Sentimental Bloke (1919)</a:t>
            </a:r>
            <a:endParaRPr lang="en-AU" dirty="0">
              <a:solidFill>
                <a:schemeClr val="accent2">
                  <a:lumMod val="75000"/>
                </a:schemeClr>
              </a:solidFill>
            </a:endParaRPr>
          </a:p>
        </p:txBody>
      </p:sp>
      <p:pic>
        <p:nvPicPr>
          <p:cNvPr id="9" name="Picture 8">
            <a:extLst>
              <a:ext uri="{FF2B5EF4-FFF2-40B4-BE49-F238E27FC236}">
                <a16:creationId xmlns:a16="http://schemas.microsoft.com/office/drawing/2014/main" id="{659649DF-87D4-851D-16FF-86C202C3B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466692" cy="9337892"/>
          </a:xfrm>
          <a:prstGeom prst="rect">
            <a:avLst/>
          </a:prstGeom>
        </p:spPr>
      </p:pic>
      <p:sp>
        <p:nvSpPr>
          <p:cNvPr id="3" name="Content Placeholder 2">
            <a:extLst>
              <a:ext uri="{FF2B5EF4-FFF2-40B4-BE49-F238E27FC236}">
                <a16:creationId xmlns:a16="http://schemas.microsoft.com/office/drawing/2014/main" id="{C596720A-932C-F472-1842-7ECF9C94B01F}"/>
              </a:ext>
            </a:extLst>
          </p:cNvPr>
          <p:cNvSpPr>
            <a:spLocks noGrp="1"/>
          </p:cNvSpPr>
          <p:nvPr>
            <p:ph idx="1"/>
          </p:nvPr>
        </p:nvSpPr>
        <p:spPr>
          <a:xfrm>
            <a:off x="581892" y="3428999"/>
            <a:ext cx="5292436" cy="3151909"/>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buNone/>
            </a:pPr>
            <a:endParaRPr lang="en-US" sz="2800" i="1" dirty="0">
              <a:solidFill>
                <a:schemeClr val="tx2"/>
              </a:solidFill>
              <a:effectLst/>
              <a:latin typeface="Cambria" panose="02040503050406030204" pitchFamily="18" charset="0"/>
              <a:ea typeface="Calibri" panose="020F0502020204030204" pitchFamily="34" charset="0"/>
              <a:cs typeface="Times New Roman" panose="02020603050405020304" pitchFamily="18" charset="0"/>
            </a:endParaRPr>
          </a:p>
          <a:p>
            <a:pPr marL="0" indent="0">
              <a:buNone/>
            </a:pPr>
            <a:r>
              <a:rPr lang="en-US" sz="2200" i="1" dirty="0">
                <a:solidFill>
                  <a:schemeClr val="tx2"/>
                </a:solidFill>
                <a:effectLst/>
                <a:latin typeface="Cambria" panose="02040503050406030204" pitchFamily="18" charset="0"/>
                <a:ea typeface="Calibri" panose="020F0502020204030204" pitchFamily="34" charset="0"/>
                <a:cs typeface="Times New Roman" panose="02020603050405020304" pitchFamily="18" charset="0"/>
              </a:rPr>
              <a:t>“Sitting on the floor was a pile of rusting cans. I was told it was some very old film, nothing very interesting. It was a job that had been waiting, that no one wanted to do. It was obviously nitrate film for it stank to high heaven. I was about to begin a journey into Australian film history”. </a:t>
            </a:r>
            <a:endParaRPr lang="en-US" sz="2200" i="1" dirty="0">
              <a:solidFill>
                <a:schemeClr val="tx2"/>
              </a:solidFill>
              <a:latin typeface="Cambria" panose="02040503050406030204" pitchFamily="18" charset="0"/>
              <a:cs typeface="Times New Roman" panose="02020603050405020304" pitchFamily="18" charset="0"/>
            </a:endParaRPr>
          </a:p>
          <a:p>
            <a:pPr marL="0" indent="0">
              <a:buNone/>
            </a:pPr>
            <a:r>
              <a:rPr lang="en-US" sz="2200" dirty="0">
                <a:solidFill>
                  <a:schemeClr val="tx2"/>
                </a:solidFill>
                <a:latin typeface="Cambria" panose="02040503050406030204" pitchFamily="18" charset="0"/>
                <a:cs typeface="Times New Roman" panose="02020603050405020304" pitchFamily="18" charset="0"/>
              </a:rPr>
              <a:t>Anthony Buckley: </a:t>
            </a:r>
            <a:r>
              <a:rPr lang="en-US" sz="2200" i="1" dirty="0">
                <a:solidFill>
                  <a:schemeClr val="tx2"/>
                </a:solidFill>
                <a:latin typeface="Cambria" panose="02040503050406030204" pitchFamily="18" charset="0"/>
                <a:cs typeface="Times New Roman" panose="02020603050405020304" pitchFamily="18" charset="0"/>
              </a:rPr>
              <a:t>Behind a Velvet Light Trap    </a:t>
            </a:r>
            <a:r>
              <a:rPr lang="en-US" sz="2200" dirty="0">
                <a:solidFill>
                  <a:schemeClr val="tx2"/>
                </a:solidFill>
                <a:latin typeface="Cambria" panose="02040503050406030204" pitchFamily="18" charset="0"/>
                <a:cs typeface="Times New Roman" panose="02020603050405020304" pitchFamily="18" charset="0"/>
              </a:rPr>
              <a:t>p 17</a:t>
            </a:r>
            <a:endParaRPr lang="en-AU" sz="2200" dirty="0">
              <a:solidFill>
                <a:schemeClr val="tx2"/>
              </a:solidFill>
            </a:endParaRPr>
          </a:p>
        </p:txBody>
      </p:sp>
    </p:spTree>
    <p:extLst>
      <p:ext uri="{BB962C8B-B14F-4D97-AF65-F5344CB8AC3E}">
        <p14:creationId xmlns:p14="http://schemas.microsoft.com/office/powerpoint/2010/main" val="4051502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F2D2-90B3-C1A0-9196-A9E9B318D615}"/>
              </a:ext>
            </a:extLst>
          </p:cNvPr>
          <p:cNvSpPr>
            <a:spLocks noGrp="1"/>
          </p:cNvSpPr>
          <p:nvPr>
            <p:ph type="title"/>
          </p:nvPr>
        </p:nvSpPr>
        <p:spPr>
          <a:xfrm>
            <a:off x="4901938" y="624110"/>
            <a:ext cx="6602674" cy="1280890"/>
          </a:xfrm>
        </p:spPr>
        <p:txBody>
          <a:bodyPr/>
          <a:lstStyle/>
          <a:p>
            <a:r>
              <a:rPr lang="en-AU" dirty="0"/>
              <a:t>1950s -1960s: Seeking and storing</a:t>
            </a:r>
          </a:p>
        </p:txBody>
      </p:sp>
      <p:sp>
        <p:nvSpPr>
          <p:cNvPr id="3" name="Content Placeholder 2">
            <a:extLst>
              <a:ext uri="{FF2B5EF4-FFF2-40B4-BE49-F238E27FC236}">
                <a16:creationId xmlns:a16="http://schemas.microsoft.com/office/drawing/2014/main" id="{1195C995-4CB2-897A-1DB4-FB3144C577B4}"/>
              </a:ext>
            </a:extLst>
          </p:cNvPr>
          <p:cNvSpPr>
            <a:spLocks noGrp="1"/>
          </p:cNvSpPr>
          <p:nvPr>
            <p:ph idx="1"/>
          </p:nvPr>
        </p:nvSpPr>
        <p:spPr>
          <a:xfrm>
            <a:off x="4986778" y="2133600"/>
            <a:ext cx="6517833" cy="3141856"/>
          </a:xfrm>
        </p:spPr>
        <p:txBody>
          <a:bodyPr>
            <a:noAutofit/>
          </a:bodyPr>
          <a:lstStyle/>
          <a:p>
            <a:r>
              <a:rPr lang="en-AU" sz="2000" b="1" dirty="0"/>
              <a:t>Rod Wallace is Division Head 1956-66</a:t>
            </a:r>
          </a:p>
          <a:p>
            <a:r>
              <a:rPr lang="en-AU" sz="2000" b="1" dirty="0"/>
              <a:t>Begins active nitrate film search in spare time</a:t>
            </a:r>
          </a:p>
          <a:p>
            <a:r>
              <a:rPr lang="en-AU" sz="2000" b="1" dirty="0"/>
              <a:t>Storage expedients: Mugga quarry and following</a:t>
            </a:r>
          </a:p>
          <a:p>
            <a:r>
              <a:rPr lang="en-AU" sz="2000" b="1" dirty="0"/>
              <a:t>Nitrate life uncertain: copying begins as funds allow</a:t>
            </a:r>
          </a:p>
          <a:p>
            <a:r>
              <a:rPr lang="en-AU" sz="2000" b="1" dirty="0"/>
              <a:t>Library policy: copy to 16mm then destroy nitrate </a:t>
            </a:r>
          </a:p>
          <a:p>
            <a:r>
              <a:rPr lang="en-AU" sz="2000" b="1" dirty="0"/>
              <a:t>1957: Commonwealth National Library splits into three; Films stays with National Library of Australia</a:t>
            </a:r>
            <a:endParaRPr lang="en-AU" sz="2000" dirty="0"/>
          </a:p>
        </p:txBody>
      </p:sp>
      <p:pic>
        <p:nvPicPr>
          <p:cNvPr id="7" name="Picture 6">
            <a:extLst>
              <a:ext uri="{FF2B5EF4-FFF2-40B4-BE49-F238E27FC236}">
                <a16:creationId xmlns:a16="http://schemas.microsoft.com/office/drawing/2014/main" id="{BDD87808-FA69-FF5A-8D1C-71BA6D4CD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2527">
            <a:off x="1562657" y="3745193"/>
            <a:ext cx="2915693" cy="2915693"/>
          </a:xfrm>
          <a:prstGeom prst="rect">
            <a:avLst/>
          </a:prstGeom>
        </p:spPr>
      </p:pic>
      <p:pic>
        <p:nvPicPr>
          <p:cNvPr id="6" name="Picture 5">
            <a:extLst>
              <a:ext uri="{FF2B5EF4-FFF2-40B4-BE49-F238E27FC236}">
                <a16:creationId xmlns:a16="http://schemas.microsoft.com/office/drawing/2014/main" id="{73FDF4A0-1245-D142-A5FF-BEB36B37B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5363">
            <a:off x="708831" y="502347"/>
            <a:ext cx="3981915" cy="2986436"/>
          </a:xfrm>
          <a:prstGeom prst="rect">
            <a:avLst/>
          </a:prstGeom>
        </p:spPr>
      </p:pic>
    </p:spTree>
    <p:extLst>
      <p:ext uri="{BB962C8B-B14F-4D97-AF65-F5344CB8AC3E}">
        <p14:creationId xmlns:p14="http://schemas.microsoft.com/office/powerpoint/2010/main" val="443285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D0C5E-4F3A-D500-D784-B5343979F36C}"/>
              </a:ext>
            </a:extLst>
          </p:cNvPr>
          <p:cNvSpPr>
            <a:spLocks noGrp="1"/>
          </p:cNvSpPr>
          <p:nvPr>
            <p:ph type="title"/>
          </p:nvPr>
        </p:nvSpPr>
        <p:spPr/>
        <p:txBody>
          <a:bodyPr>
            <a:normAutofit/>
          </a:bodyPr>
          <a:lstStyle/>
          <a:p>
            <a:r>
              <a:rPr lang="en-AU" dirty="0"/>
              <a:t>1950s-60s: Cultural cringe</a:t>
            </a:r>
            <a:br>
              <a:rPr lang="en-AU" dirty="0"/>
            </a:br>
            <a:endParaRPr lang="en-AU" dirty="0"/>
          </a:p>
        </p:txBody>
      </p:sp>
      <p:sp>
        <p:nvSpPr>
          <p:cNvPr id="3" name="Content Placeholder 2">
            <a:extLst>
              <a:ext uri="{FF2B5EF4-FFF2-40B4-BE49-F238E27FC236}">
                <a16:creationId xmlns:a16="http://schemas.microsoft.com/office/drawing/2014/main" id="{266219C6-BEF2-1485-01E5-EDD0739D0E36}"/>
              </a:ext>
            </a:extLst>
          </p:cNvPr>
          <p:cNvSpPr>
            <a:spLocks noGrp="1"/>
          </p:cNvSpPr>
          <p:nvPr>
            <p:ph idx="1"/>
          </p:nvPr>
        </p:nvSpPr>
        <p:spPr>
          <a:xfrm>
            <a:off x="2589212" y="2133600"/>
            <a:ext cx="8915400" cy="3214255"/>
          </a:xfrm>
        </p:spPr>
        <p:txBody>
          <a:bodyPr>
            <a:normAutofit/>
          </a:bodyPr>
          <a:lstStyle/>
          <a:p>
            <a:r>
              <a:rPr lang="en-AU" sz="2000" b="1" dirty="0"/>
              <a:t>Moribund film industry and a cultural disregard for our history Australian film history</a:t>
            </a:r>
          </a:p>
          <a:p>
            <a:r>
              <a:rPr lang="en-AU" sz="2000" b="1" dirty="0"/>
              <a:t>Film Division joins FIAF in 1958</a:t>
            </a:r>
          </a:p>
          <a:p>
            <a:r>
              <a:rPr lang="en-AU" sz="2000" b="1" dirty="0"/>
              <a:t>Supporters and enthusiasts grow</a:t>
            </a:r>
          </a:p>
          <a:p>
            <a:r>
              <a:rPr lang="en-AU" sz="2000" b="1" dirty="0"/>
              <a:t>Collectors cooperate</a:t>
            </a:r>
          </a:p>
          <a:p>
            <a:r>
              <a:rPr lang="en-AU" sz="2000" b="1" dirty="0"/>
              <a:t>Acquisitions include </a:t>
            </a:r>
            <a:r>
              <a:rPr lang="en-AU" sz="2000" b="1" i="1" dirty="0"/>
              <a:t>Corrick Collection, </a:t>
            </a:r>
            <a:r>
              <a:rPr lang="en-AU" sz="2000" b="1" dirty="0"/>
              <a:t>early</a:t>
            </a:r>
            <a:r>
              <a:rPr lang="en-AU" sz="2000" b="1" i="1" dirty="0"/>
              <a:t> </a:t>
            </a:r>
            <a:r>
              <a:rPr lang="en-AU" sz="2000" b="1" dirty="0"/>
              <a:t>Chauvel films, </a:t>
            </a:r>
            <a:r>
              <a:rPr lang="en-AU" sz="2000" b="1" i="1" dirty="0"/>
              <a:t>Robbery Under Arms, On Our Selection</a:t>
            </a:r>
            <a:endParaRPr lang="en-AU" sz="2000" b="1" dirty="0"/>
          </a:p>
          <a:p>
            <a:endParaRPr lang="en-AU" sz="2000" b="1" dirty="0"/>
          </a:p>
          <a:p>
            <a:endParaRPr lang="en-AU" dirty="0"/>
          </a:p>
        </p:txBody>
      </p:sp>
    </p:spTree>
    <p:extLst>
      <p:ext uri="{BB962C8B-B14F-4D97-AF65-F5344CB8AC3E}">
        <p14:creationId xmlns:p14="http://schemas.microsoft.com/office/powerpoint/2010/main" val="659346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7EFB-6538-5706-5179-8139DC4A433B}"/>
              </a:ext>
            </a:extLst>
          </p:cNvPr>
          <p:cNvSpPr>
            <a:spLocks noGrp="1"/>
          </p:cNvSpPr>
          <p:nvPr>
            <p:ph type="title"/>
          </p:nvPr>
        </p:nvSpPr>
        <p:spPr/>
        <p:txBody>
          <a:bodyPr/>
          <a:lstStyle/>
          <a:p>
            <a:r>
              <a:rPr lang="en-AU" dirty="0"/>
              <a:t>1962: The Cinesound Heist</a:t>
            </a:r>
          </a:p>
        </p:txBody>
      </p:sp>
      <p:sp>
        <p:nvSpPr>
          <p:cNvPr id="3" name="Content Placeholder 2">
            <a:extLst>
              <a:ext uri="{FF2B5EF4-FFF2-40B4-BE49-F238E27FC236}">
                <a16:creationId xmlns:a16="http://schemas.microsoft.com/office/drawing/2014/main" id="{57B3D947-02F3-9184-85BB-D82A7898905B}"/>
              </a:ext>
            </a:extLst>
          </p:cNvPr>
          <p:cNvSpPr>
            <a:spLocks noGrp="1"/>
          </p:cNvSpPr>
          <p:nvPr>
            <p:ph idx="1"/>
          </p:nvPr>
        </p:nvSpPr>
        <p:spPr>
          <a:xfrm>
            <a:off x="6871854" y="1731818"/>
            <a:ext cx="4632757" cy="3532909"/>
          </a:xfrm>
        </p:spPr>
        <p:txBody>
          <a:bodyPr>
            <a:normAutofit lnSpcReduction="10000"/>
          </a:bodyPr>
          <a:lstStyle/>
          <a:p>
            <a:pPr marL="0" indent="0">
              <a:buNone/>
            </a:pPr>
            <a:r>
              <a:rPr lang="en-US" sz="2000" i="1" dirty="0">
                <a:effectLst/>
                <a:latin typeface="Cambria" panose="02040503050406030204" pitchFamily="18" charset="0"/>
                <a:ea typeface="Calibri" panose="020F0502020204030204" pitchFamily="34" charset="0"/>
                <a:cs typeface="Times New Roman" panose="02020603050405020304" pitchFamily="18" charset="0"/>
              </a:rPr>
              <a:t>“I went home that evening and it suddenly struck me what I had done.  An entire studio’s output from 1931 to 1946 was on an anonymous grey truck travelling to the nation’s capital and no one had been told or given the opportunity of giving approval</a:t>
            </a:r>
            <a:r>
              <a:rPr lang="en-US" sz="2200" i="1" dirty="0">
                <a:effectLst/>
                <a:latin typeface="Cambria" panose="02040503050406030204" pitchFamily="18" charset="0"/>
                <a:ea typeface="Calibri" panose="020F0502020204030204" pitchFamily="34" charset="0"/>
                <a:cs typeface="Times New Roman" panose="02020603050405020304" pitchFamily="18" charset="0"/>
              </a:rPr>
              <a:t>.“</a:t>
            </a:r>
          </a:p>
          <a:p>
            <a:pPr marL="0" indent="0">
              <a:buNone/>
            </a:pPr>
            <a:endParaRPr lang="en-US" sz="2800" i="1" dirty="0">
              <a:effectLst/>
              <a:latin typeface="Cambria" panose="02040503050406030204" pitchFamily="18" charset="0"/>
              <a:ea typeface="Calibri" panose="020F0502020204030204" pitchFamily="34" charset="0"/>
              <a:cs typeface="Times New Roman" panose="02020603050405020304" pitchFamily="18" charset="0"/>
            </a:endParaRPr>
          </a:p>
          <a:p>
            <a:pPr marL="0" indent="0">
              <a:buNone/>
            </a:pPr>
            <a:r>
              <a:rPr lang="en-AU" sz="2000" dirty="0">
                <a:latin typeface="Calibri" panose="020F0502020204030204" pitchFamily="34" charset="0"/>
                <a:ea typeface="Calibri" panose="020F0502020204030204" pitchFamily="34" charset="0"/>
                <a:cs typeface="Times New Roman" panose="02020603050405020304" pitchFamily="18" charset="0"/>
              </a:rPr>
              <a:t>Anthony Buckley: </a:t>
            </a:r>
            <a:r>
              <a:rPr lang="en-AU" sz="2000" i="1" dirty="0">
                <a:latin typeface="Calibri" panose="020F0502020204030204" pitchFamily="34" charset="0"/>
                <a:ea typeface="Calibri" panose="020F0502020204030204" pitchFamily="34" charset="0"/>
                <a:cs typeface="Times New Roman" panose="02020603050405020304" pitchFamily="18" charset="0"/>
              </a:rPr>
              <a:t>Behind a Velvet Light Trap </a:t>
            </a:r>
            <a:r>
              <a:rPr lang="en-AU" sz="2000" dirty="0">
                <a:latin typeface="Calibri" panose="020F0502020204030204" pitchFamily="34" charset="0"/>
                <a:ea typeface="Calibri" panose="020F0502020204030204" pitchFamily="34" charset="0"/>
                <a:cs typeface="Times New Roman" panose="02020603050405020304" pitchFamily="18" charset="0"/>
              </a:rPr>
              <a:t>p 17</a:t>
            </a:r>
            <a:endParaRPr lang="en-AU" sz="2000" dirty="0"/>
          </a:p>
        </p:txBody>
      </p:sp>
      <p:pic>
        <p:nvPicPr>
          <p:cNvPr id="5" name="Picture 4">
            <a:extLst>
              <a:ext uri="{FF2B5EF4-FFF2-40B4-BE49-F238E27FC236}">
                <a16:creationId xmlns:a16="http://schemas.microsoft.com/office/drawing/2014/main" id="{8C05A22F-7FE3-F70A-3673-7413A984E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3511"/>
            <a:ext cx="6447692" cy="5029200"/>
          </a:xfrm>
          <a:prstGeom prst="rect">
            <a:avLst/>
          </a:prstGeom>
        </p:spPr>
      </p:pic>
    </p:spTree>
    <p:extLst>
      <p:ext uri="{BB962C8B-B14F-4D97-AF65-F5344CB8AC3E}">
        <p14:creationId xmlns:p14="http://schemas.microsoft.com/office/powerpoint/2010/main" val="268454294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3830</TotalTime>
  <Words>5287</Words>
  <Application>Microsoft Office PowerPoint</Application>
  <PresentationFormat>Widescreen</PresentationFormat>
  <Paragraphs>197</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Cambria</vt:lpstr>
      <vt:lpstr>Century Gothic</vt:lpstr>
      <vt:lpstr>Wingdings 3</vt:lpstr>
      <vt:lpstr>Wisp</vt:lpstr>
      <vt:lpstr>History of the NFSA Nitrate Collection 1935 - 2001</vt:lpstr>
      <vt:lpstr>What is nitrate film?</vt:lpstr>
      <vt:lpstr>For the Term of His Natural Life (1927)</vt:lpstr>
      <vt:lpstr>1935-39: National Historical Film and Speaking Record Library</vt:lpstr>
      <vt:lpstr>1946-50s: The CNL Film Division</vt:lpstr>
      <vt:lpstr>1954: The Sentimental Bloke (1919)</vt:lpstr>
      <vt:lpstr>1950s -1960s: Seeking and storing</vt:lpstr>
      <vt:lpstr>1950s-60s: Cultural cringe </vt:lpstr>
      <vt:lpstr>1962: The Cinesound Heist</vt:lpstr>
      <vt:lpstr>1968-70: Turning Points</vt:lpstr>
      <vt:lpstr>1970: A Moving Experience</vt:lpstr>
      <vt:lpstr>Efftee Studio 1931-34</vt:lpstr>
      <vt:lpstr>The 1970s</vt:lpstr>
      <vt:lpstr>The Mitchell vault</vt:lpstr>
      <vt:lpstr>1981: The Last Film Search – nitrate won’t wait</vt:lpstr>
      <vt:lpstr>1988: Operation Newsreel</vt:lpstr>
      <vt:lpstr>1991-93: Contraction</vt:lpstr>
      <vt:lpstr>What’s in the nitrate collection now?</vt:lpstr>
      <vt:lpstr>1994-2001 Reflections</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 Edmondson</dc:creator>
  <cp:lastModifiedBy>Ray Edmondson</cp:lastModifiedBy>
  <cp:revision>53</cp:revision>
  <cp:lastPrinted>2024-04-22T04:27:19Z</cp:lastPrinted>
  <dcterms:created xsi:type="dcterms:W3CDTF">2023-08-14T20:35:12Z</dcterms:created>
  <dcterms:modified xsi:type="dcterms:W3CDTF">2024-04-22T04:29:17Z</dcterms:modified>
</cp:coreProperties>
</file>